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80" r:id="rId5"/>
    <p:sldMasterId id="2147483696" r:id="rId6"/>
    <p:sldMasterId id="2147483712" r:id="rId7"/>
    <p:sldMasterId id="2147483734" r:id="rId8"/>
  </p:sldMasterIdLst>
  <p:notesMasterIdLst>
    <p:notesMasterId r:id="rId30"/>
  </p:notesMasterIdLst>
  <p:sldIdLst>
    <p:sldId id="282" r:id="rId9"/>
    <p:sldId id="318" r:id="rId10"/>
    <p:sldId id="319" r:id="rId11"/>
    <p:sldId id="320" r:id="rId12"/>
    <p:sldId id="321" r:id="rId13"/>
    <p:sldId id="322" r:id="rId14"/>
    <p:sldId id="323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3" r:id="rId23"/>
    <p:sldId id="332" r:id="rId24"/>
    <p:sldId id="338" r:id="rId25"/>
    <p:sldId id="334" r:id="rId26"/>
    <p:sldId id="335" r:id="rId27"/>
    <p:sldId id="336" r:id="rId28"/>
    <p:sldId id="317" r:id="rId29"/>
  </p:sldIdLst>
  <p:sldSz cx="14630400" cy="8229600"/>
  <p:notesSz cx="6858000" cy="9144000"/>
  <p:defaultTextStyle>
    <a:defPPr>
      <a:defRPr lang="en-US"/>
    </a:defPPr>
    <a:lvl1pPr marL="0" algn="l" defTabSz="130602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012" algn="l" defTabSz="130602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025" algn="l" defTabSz="130602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038" algn="l" defTabSz="130602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051" algn="l" defTabSz="130602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062" algn="l" defTabSz="130602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074" algn="l" defTabSz="130602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086" algn="l" defTabSz="130602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097" algn="l" defTabSz="130602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3333CC"/>
    <a:srgbClr val="3366CC"/>
    <a:srgbClr val="B40000"/>
    <a:srgbClr val="7FA3CF"/>
    <a:srgbClr val="3F7FFF"/>
    <a:srgbClr val="6F93DB"/>
    <a:srgbClr val="6D9EFF"/>
    <a:srgbClr val="53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68646" autoAdjust="0"/>
  </p:normalViewPr>
  <p:slideViewPr>
    <p:cSldViewPr>
      <p:cViewPr varScale="1">
        <p:scale>
          <a:sx n="55" d="100"/>
          <a:sy n="55" d="100"/>
        </p:scale>
        <p:origin x="560" y="48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3" d="100"/>
          <a:sy n="83" d="100"/>
        </p:scale>
        <p:origin x="-236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FDD88-CF9D-4577-AB08-A12B9E517B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7EAF424-DFE6-4475-9B9A-A8693BC5D17C}">
      <dgm:prSet custT="1"/>
      <dgm:spPr/>
      <dgm:t>
        <a:bodyPr/>
        <a:lstStyle/>
        <a:p>
          <a:pPr rtl="0"/>
          <a:r>
            <a:rPr lang="en-IN" sz="3000" dirty="0"/>
            <a:t>Discussion or queries</a:t>
          </a:r>
        </a:p>
      </dgm:t>
    </dgm:pt>
    <dgm:pt modelId="{B337F495-2004-4D6B-B8B1-968344DDB3DB}" type="parTrans" cxnId="{8E9D4B7E-B191-4EB1-99DC-E79040D155B0}">
      <dgm:prSet/>
      <dgm:spPr/>
      <dgm:t>
        <a:bodyPr/>
        <a:lstStyle/>
        <a:p>
          <a:endParaRPr lang="en-IN" sz="3000"/>
        </a:p>
      </dgm:t>
    </dgm:pt>
    <dgm:pt modelId="{53E67AA2-E63F-4EA2-B99E-FF1D6C94C467}" type="sibTrans" cxnId="{8E9D4B7E-B191-4EB1-99DC-E79040D155B0}">
      <dgm:prSet/>
      <dgm:spPr/>
      <dgm:t>
        <a:bodyPr/>
        <a:lstStyle/>
        <a:p>
          <a:endParaRPr lang="en-IN" sz="3000"/>
        </a:p>
      </dgm:t>
    </dgm:pt>
    <dgm:pt modelId="{C1223E0E-9E0D-414C-B7EF-5865F8572E8F}" type="pres">
      <dgm:prSet presAssocID="{190FDD88-CF9D-4577-AB08-A12B9E517B47}" presName="linear" presStyleCnt="0">
        <dgm:presLayoutVars>
          <dgm:animLvl val="lvl"/>
          <dgm:resizeHandles val="exact"/>
        </dgm:presLayoutVars>
      </dgm:prSet>
      <dgm:spPr/>
    </dgm:pt>
    <dgm:pt modelId="{6EFADF22-1614-4B69-A08B-F834D341B222}" type="pres">
      <dgm:prSet presAssocID="{A7EAF424-DFE6-4475-9B9A-A8693BC5D17C}" presName="parentText" presStyleLbl="node1" presStyleIdx="0" presStyleCnt="1" custLinFactNeighborX="-720" custLinFactNeighborY="-48983">
        <dgm:presLayoutVars>
          <dgm:chMax val="0"/>
          <dgm:bulletEnabled val="1"/>
        </dgm:presLayoutVars>
      </dgm:prSet>
      <dgm:spPr/>
    </dgm:pt>
  </dgm:ptLst>
  <dgm:cxnLst>
    <dgm:cxn modelId="{0157600E-1A49-4215-9ADF-C658589472B2}" type="presOf" srcId="{A7EAF424-DFE6-4475-9B9A-A8693BC5D17C}" destId="{6EFADF22-1614-4B69-A08B-F834D341B222}" srcOrd="0" destOrd="0" presId="urn:microsoft.com/office/officeart/2005/8/layout/vList2"/>
    <dgm:cxn modelId="{609B674F-209A-4444-8E3A-E220BBDCBF40}" type="presOf" srcId="{190FDD88-CF9D-4577-AB08-A12B9E517B47}" destId="{C1223E0E-9E0D-414C-B7EF-5865F8572E8F}" srcOrd="0" destOrd="0" presId="urn:microsoft.com/office/officeart/2005/8/layout/vList2"/>
    <dgm:cxn modelId="{8E9D4B7E-B191-4EB1-99DC-E79040D155B0}" srcId="{190FDD88-CF9D-4577-AB08-A12B9E517B47}" destId="{A7EAF424-DFE6-4475-9B9A-A8693BC5D17C}" srcOrd="0" destOrd="0" parTransId="{B337F495-2004-4D6B-B8B1-968344DDB3DB}" sibTransId="{53E67AA2-E63F-4EA2-B99E-FF1D6C94C467}"/>
    <dgm:cxn modelId="{33922E19-353E-4C2E-9F13-C6E251947F7B}" type="presParOf" srcId="{C1223E0E-9E0D-414C-B7EF-5865F8572E8F}" destId="{6EFADF22-1614-4B69-A08B-F834D341B2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ADF22-1614-4B69-A08B-F834D341B222}">
      <dsp:nvSpPr>
        <dsp:cNvPr id="0" name=""/>
        <dsp:cNvSpPr/>
      </dsp:nvSpPr>
      <dsp:spPr>
        <a:xfrm>
          <a:off x="0" y="0"/>
          <a:ext cx="5089924" cy="4923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Discussion or queries</a:t>
          </a:r>
        </a:p>
      </dsp:txBody>
      <dsp:txXfrm>
        <a:off x="24034" y="24034"/>
        <a:ext cx="5041856" cy="444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9FADA-C8A6-41CB-80FD-8226B17F134F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01517-4172-4077-848B-2264E0EA5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16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01517-4172-4077-848B-2264E0EA59B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Arial" charset="0"/>
              <a:cs typeface="Arial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547862-8F6A-BC48-853E-7BF0F3AB5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270264" y="2516375"/>
            <a:ext cx="10829879" cy="2100114"/>
          </a:xfrm>
          <a:prstGeom prst="rect">
            <a:avLst/>
          </a:prstGeom>
        </p:spPr>
        <p:txBody>
          <a:bodyPr lIns="109728" tIns="54864" rIns="109728" bIns="54864" anchor="ctr"/>
          <a:lstStyle>
            <a:lvl1pPr algn="l">
              <a:defRPr sz="4800" spc="0" baseline="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C21DD09-D74B-6A41-995D-4EFFC7616A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255887" y="4923081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and Division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C1AED7A-5027-0946-AA64-E69562BB46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252120" y="6436743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>
              <a:buNone/>
              <a:defRPr sz="240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NZ" altLang="ja-JP" dirty="0" err="1"/>
              <a:t>dd</a:t>
            </a:r>
            <a:r>
              <a:rPr lang="en-NZ" altLang="ja-JP" dirty="0"/>
              <a:t>/mm/</a:t>
            </a:r>
            <a:r>
              <a:rPr lang="en-NZ" altLang="ja-JP" dirty="0" err="1"/>
              <a:t>yy</a:t>
            </a:r>
            <a:endParaRPr lang="en-NZ" altLang="ja-JP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918CFE5-7401-9141-852A-F872961E95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55887" y="5689725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Presenters 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6F9D5-0A6C-A342-B1B0-8A5561580C6F}"/>
              </a:ext>
            </a:extLst>
          </p:cNvPr>
          <p:cNvSpPr/>
          <p:nvPr userDrawn="1"/>
        </p:nvSpPr>
        <p:spPr>
          <a:xfrm>
            <a:off x="1033483" y="2536762"/>
            <a:ext cx="102072" cy="20797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  <a:latin typeface="Roboto Medium" pitchFamily="2" charset="0"/>
              <a:ea typeface="Roboto Medium" pitchFamily="2" charset="0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C96D411-367F-DE44-B86F-24693F081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4630400" cy="8229600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FE99A1-F019-42EF-A6DD-FBA9CE0E5FB1}"/>
              </a:ext>
            </a:extLst>
          </p:cNvPr>
          <p:cNvGrpSpPr/>
          <p:nvPr userDrawn="1"/>
        </p:nvGrpSpPr>
        <p:grpSpPr>
          <a:xfrm>
            <a:off x="10987608" y="240670"/>
            <a:ext cx="3243432" cy="1349912"/>
            <a:chOff x="10616154" y="97913"/>
            <a:chExt cx="3619726" cy="1349912"/>
          </a:xfrm>
        </p:grpSpPr>
        <p:pic>
          <p:nvPicPr>
            <p:cNvPr id="18" name="Picture 2" descr="NIRF — SAVEETHA SCHOOL OF MANAGEMENT">
              <a:extLst>
                <a:ext uri="{FF2B5EF4-FFF2-40B4-BE49-F238E27FC236}">
                  <a16:creationId xmlns:a16="http://schemas.microsoft.com/office/drawing/2014/main" id="{9B00A4D8-FB36-4B42-882E-EE775CC50F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7" t="4377" r="28922" b="7151"/>
            <a:stretch/>
          </p:blipFill>
          <p:spPr bwMode="auto">
            <a:xfrm>
              <a:off x="12122688" y="97913"/>
              <a:ext cx="843474" cy="59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Bharath University - Top University In India">
              <a:extLst>
                <a:ext uri="{FF2B5EF4-FFF2-40B4-BE49-F238E27FC236}">
                  <a16:creationId xmlns:a16="http://schemas.microsoft.com/office/drawing/2014/main" id="{8CF62A35-8903-4AEE-9045-1FA034AB8A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939" y="182966"/>
              <a:ext cx="1158298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CREDISAPP for Ratings - Eloit">
              <a:extLst>
                <a:ext uri="{FF2B5EF4-FFF2-40B4-BE49-F238E27FC236}">
                  <a16:creationId xmlns:a16="http://schemas.microsoft.com/office/drawing/2014/main" id="{4EC4255E-9275-4645-A3F8-21419123E0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2901" y="114292"/>
              <a:ext cx="1155067" cy="57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MHRD | Innovation Cell - Home">
              <a:extLst>
                <a:ext uri="{FF2B5EF4-FFF2-40B4-BE49-F238E27FC236}">
                  <a16:creationId xmlns:a16="http://schemas.microsoft.com/office/drawing/2014/main" id="{E6BC1D26-C603-41F7-A77B-3E57CF81C4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154" y="789734"/>
              <a:ext cx="1857797" cy="65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 descr="Institution's Innovation Council | MHRD">
              <a:extLst>
                <a:ext uri="{FF2B5EF4-FFF2-40B4-BE49-F238E27FC236}">
                  <a16:creationId xmlns:a16="http://schemas.microsoft.com/office/drawing/2014/main" id="{36AC505C-EAFA-4C95-8784-8D5ACB655BD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9" t="20721" r="8879" b="24346"/>
            <a:stretch/>
          </p:blipFill>
          <p:spPr bwMode="auto">
            <a:xfrm>
              <a:off x="12886182" y="774201"/>
              <a:ext cx="1349698" cy="63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 userDrawn="1"/>
        </p:nvGrpSpPr>
        <p:grpSpPr>
          <a:xfrm>
            <a:off x="749519" y="0"/>
            <a:ext cx="3562350" cy="1844902"/>
            <a:chOff x="234198" y="-186320"/>
            <a:chExt cx="3562350" cy="1844902"/>
          </a:xfrm>
        </p:grpSpPr>
        <p:pic>
          <p:nvPicPr>
            <p:cNvPr id="30" name="Picture 2" descr="C:\Users\Admin\Downloads\Logo-01.png">
              <a:extLst>
                <a:ext uri="{FF2B5EF4-FFF2-40B4-BE49-F238E27FC236}">
                  <a16:creationId xmlns:a16="http://schemas.microsoft.com/office/drawing/2014/main" id="{02D2B4F4-68F7-46EA-BCC3-13F31ABED52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34198" y="-186320"/>
              <a:ext cx="3562350" cy="1776902"/>
            </a:xfrm>
            <a:prstGeom prst="rect">
              <a:avLst/>
            </a:prstGeom>
            <a:noFill/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818976-698C-4B2D-82CF-4C7F8843B80D}"/>
                </a:ext>
              </a:extLst>
            </p:cNvPr>
            <p:cNvCxnSpPr/>
            <p:nvPr userDrawn="1"/>
          </p:nvCxnSpPr>
          <p:spPr>
            <a:xfrm flipH="1">
              <a:off x="399360" y="1227695"/>
              <a:ext cx="33123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EB4F58-EB86-4561-A53C-44C59E13C6EA}"/>
                </a:ext>
              </a:extLst>
            </p:cNvPr>
            <p:cNvSpPr txBox="1"/>
            <p:nvPr userDrawn="1"/>
          </p:nvSpPr>
          <p:spPr>
            <a:xfrm>
              <a:off x="314540" y="1227695"/>
              <a:ext cx="34820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/>
                <a:t>Established as per the Section 2(f) of the UGC Act, 1956</a:t>
              </a:r>
            </a:p>
            <a:p>
              <a:r>
                <a:rPr lang="en-IN" sz="1100" dirty="0"/>
                <a:t>Approved by AICTE, COA and BCI, New Delhi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76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\Downloads\WSBC_REVA_LOGO_180x180_px_150420_V001.png"/>
          <p:cNvPicPr>
            <a:picLocks noChangeAspect="1" noChangeArrowheads="1"/>
          </p:cNvPicPr>
          <p:nvPr userDrawn="1"/>
        </p:nvPicPr>
        <p:blipFill>
          <a:blip r:embed="rId2"/>
          <a:srcRect r="50000"/>
          <a:stretch>
            <a:fillRect/>
          </a:stretch>
        </p:blipFill>
        <p:spPr bwMode="auto">
          <a:xfrm>
            <a:off x="11201400" y="914400"/>
            <a:ext cx="3429000" cy="685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 Medium" pitchFamily="2" charset="0"/>
              <a:ea typeface="Roboto Medium" pitchFamily="2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917971" y="2836439"/>
            <a:ext cx="12618720" cy="1590676"/>
          </a:xfrm>
          <a:prstGeom prst="rect">
            <a:avLst/>
          </a:prstGeom>
        </p:spPr>
        <p:txBody>
          <a:bodyPr lIns="109728" tIns="54864" rIns="109728" bIns="54864" anchor="ctr"/>
          <a:lstStyle>
            <a:lvl1pPr algn="l">
              <a:defRPr sz="9400" b="1" i="0" spc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20043" y="4555585"/>
            <a:ext cx="8106859" cy="489584"/>
          </a:xfrm>
          <a:prstGeom prst="rect">
            <a:avLst/>
          </a:prstGeom>
        </p:spPr>
        <p:txBody>
          <a:bodyPr lIns="109728" tIns="54864" rIns="109728" bIns="54864"/>
          <a:lstStyle>
            <a:lvl1pPr marL="0" marR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000" kern="1200" spc="480" baseline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61A43-230D-6D48-91E6-6DF531926408}"/>
              </a:ext>
            </a:extLst>
          </p:cNvPr>
          <p:cNvSpPr/>
          <p:nvPr userDrawn="1"/>
        </p:nvSpPr>
        <p:spPr>
          <a:xfrm>
            <a:off x="586904" y="2818656"/>
            <a:ext cx="102072" cy="2304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59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-1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917971" y="2836439"/>
            <a:ext cx="12618720" cy="1590676"/>
          </a:xfrm>
          <a:prstGeom prst="rect">
            <a:avLst/>
          </a:prstGeom>
        </p:spPr>
        <p:txBody>
          <a:bodyPr lIns="109728" tIns="54864" rIns="109728" bIns="54864" anchor="ctr"/>
          <a:lstStyle>
            <a:lvl1pPr algn="l">
              <a:defRPr sz="9400" b="1" i="0" spc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20043" y="4555585"/>
            <a:ext cx="8106859" cy="489584"/>
          </a:xfrm>
          <a:prstGeom prst="rect">
            <a:avLst/>
          </a:prstGeom>
        </p:spPr>
        <p:txBody>
          <a:bodyPr lIns="109728" tIns="54864" rIns="109728" bIns="54864"/>
          <a:lstStyle>
            <a:lvl1pPr marL="0" marR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000" kern="1200" spc="480" baseline="0" dirty="0" smtClean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61A43-230D-6D48-91E6-6DF531926408}"/>
              </a:ext>
            </a:extLst>
          </p:cNvPr>
          <p:cNvSpPr/>
          <p:nvPr userDrawn="1"/>
        </p:nvSpPr>
        <p:spPr>
          <a:xfrm>
            <a:off x="586904" y="2818656"/>
            <a:ext cx="102072" cy="230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0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>
            <a:lum bright="-10000"/>
          </a:blip>
          <a:srcRect l="3927" t="30524" r="85471" b="29793"/>
          <a:stretch>
            <a:fillRect/>
          </a:stretch>
        </p:blipFill>
        <p:spPr bwMode="auto">
          <a:xfrm>
            <a:off x="10410092" y="609600"/>
            <a:ext cx="4220308" cy="76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1359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Downloads\_DSC1138-Edit(1) (1).jpg"/>
          <p:cNvPicPr>
            <a:picLocks noChangeAspect="1" noChangeArrowheads="1"/>
          </p:cNvPicPr>
          <p:nvPr userDrawn="1"/>
        </p:nvPicPr>
        <p:blipFill>
          <a:blip r:embed="rId2" cstate="print"/>
          <a:srcRect b="15719"/>
          <a:stretch>
            <a:fillRect/>
          </a:stretch>
        </p:blipFill>
        <p:spPr bwMode="auto">
          <a:xfrm>
            <a:off x="0" y="-1"/>
            <a:ext cx="14630400" cy="8229601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917971" y="2836439"/>
            <a:ext cx="12618720" cy="1590676"/>
          </a:xfrm>
          <a:prstGeom prst="rect">
            <a:avLst/>
          </a:prstGeom>
        </p:spPr>
        <p:txBody>
          <a:bodyPr lIns="109728" tIns="54864" rIns="109728" bIns="54864" anchor="ctr"/>
          <a:lstStyle>
            <a:lvl1pPr algn="l">
              <a:defRPr sz="9400" b="1" i="0" spc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20043" y="4555585"/>
            <a:ext cx="8106859" cy="489584"/>
          </a:xfrm>
          <a:prstGeom prst="rect">
            <a:avLst/>
          </a:prstGeom>
        </p:spPr>
        <p:txBody>
          <a:bodyPr lIns="109728" tIns="54864" rIns="109728" bIns="54864"/>
          <a:lstStyle>
            <a:lvl1pPr marL="0" marR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000" kern="1200" spc="480" baseline="0" dirty="0" smtClean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61A43-230D-6D48-91E6-6DF531926408}"/>
              </a:ext>
            </a:extLst>
          </p:cNvPr>
          <p:cNvSpPr/>
          <p:nvPr userDrawn="1"/>
        </p:nvSpPr>
        <p:spPr>
          <a:xfrm>
            <a:off x="586904" y="2818656"/>
            <a:ext cx="102072" cy="230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59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96D411-367F-DE44-B86F-24693F081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4630400" cy="8229600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latin typeface="Roboto Medium" pitchFamily="2" charset="0"/>
                <a:ea typeface="Roboto Medium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917971" y="2438400"/>
            <a:ext cx="5787629" cy="1590676"/>
          </a:xfrm>
          <a:prstGeom prst="rect">
            <a:avLst/>
          </a:prstGeom>
        </p:spPr>
        <p:txBody>
          <a:bodyPr lIns="109728" tIns="54864" rIns="109728" bIns="54864" anchor="ctr"/>
          <a:lstStyle>
            <a:lvl1pPr algn="l">
              <a:defRPr sz="8000" b="1" i="0" spc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20043" y="4157546"/>
            <a:ext cx="5685557" cy="489584"/>
          </a:xfrm>
          <a:prstGeom prst="rect">
            <a:avLst/>
          </a:prstGeom>
        </p:spPr>
        <p:txBody>
          <a:bodyPr lIns="109728" tIns="54864" rIns="109728" bIns="54864"/>
          <a:lstStyle>
            <a:lvl1pPr marL="0" marR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kern="1200" spc="480" baseline="0" dirty="0" smtClean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  <a:p>
            <a:pPr lvl="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161A43-230D-6D48-91E6-6DF531926408}"/>
              </a:ext>
            </a:extLst>
          </p:cNvPr>
          <p:cNvSpPr/>
          <p:nvPr userDrawn="1"/>
        </p:nvSpPr>
        <p:spPr>
          <a:xfrm>
            <a:off x="586904" y="2420617"/>
            <a:ext cx="102072" cy="2304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55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 Medium" pitchFamily="2" charset="0"/>
              <a:ea typeface="Roboto Medium" pitchFamily="2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714564" y="448985"/>
            <a:ext cx="7454312" cy="529111"/>
          </a:xfrm>
          <a:prstGeom prst="rect">
            <a:avLst/>
          </a:prstGeom>
        </p:spPr>
        <p:txBody>
          <a:bodyPr lIns="109728" tIns="54864" rIns="109728" bIns="54864" anchor="t" anchorCtr="0">
            <a:noAutofit/>
          </a:bodyPr>
          <a:lstStyle>
            <a:lvl1pPr algn="l">
              <a:defRPr sz="3400" b="0" cap="all" spc="0" baseline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666" y="1003936"/>
            <a:ext cx="7431404" cy="518576"/>
          </a:xfrm>
          <a:prstGeom prst="rect">
            <a:avLst/>
          </a:prstGeom>
        </p:spPr>
        <p:txBody>
          <a:bodyPr lIns="109728" tIns="54864" rIns="109728" bIns="54864"/>
          <a:lstStyle>
            <a:lvl1pPr marL="0" indent="0" algn="l">
              <a:buNone/>
              <a:defRPr sz="31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8070" y="1644580"/>
            <a:ext cx="9138438" cy="5667376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 lang="en-US" altLang="ja-JP" sz="290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algn="l">
              <a:defRPr lang="en-US" altLang="ja-JP" sz="260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algn="l">
              <a:defRPr lang="en-US" altLang="ja-JP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 algn="l">
              <a:defRPr lang="en-US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550546" lvl="1" indent="-259080">
              <a:spcBef>
                <a:spcPts val="12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971550" lvl="2" indent="-259080">
              <a:spcBef>
                <a:spcPts val="12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588770" lvl="4" indent="-276226">
              <a:spcBef>
                <a:spcPts val="12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F4C13-B470-1D4C-A3C8-5C85B384C327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5" name="Picture 2" descr="C:\Users\Admin\Downloads\Logo-01.png"/>
          <p:cNvPicPr>
            <a:picLocks noChangeAspect="1" noChangeArrowheads="1"/>
          </p:cNvPicPr>
          <p:nvPr userDrawn="1"/>
        </p:nvPicPr>
        <p:blipFill>
          <a:blip r:embed="rId2"/>
          <a:srcRect r="72727"/>
          <a:stretch>
            <a:fillRect/>
          </a:stretch>
        </p:blipFill>
        <p:spPr bwMode="auto">
          <a:xfrm>
            <a:off x="457200" y="6452698"/>
            <a:ext cx="971550" cy="1776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028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-1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714564" y="448985"/>
            <a:ext cx="7454312" cy="529111"/>
          </a:xfrm>
          <a:prstGeom prst="rect">
            <a:avLst/>
          </a:prstGeom>
        </p:spPr>
        <p:txBody>
          <a:bodyPr lIns="109728" tIns="54864" rIns="109728" bIns="54864" anchor="t" anchorCtr="0">
            <a:noAutofit/>
          </a:bodyPr>
          <a:lstStyle>
            <a:lvl1pPr algn="l">
              <a:defRPr sz="3400" b="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8666" y="1003936"/>
            <a:ext cx="7431404" cy="518576"/>
          </a:xfrm>
          <a:prstGeom prst="rect">
            <a:avLst/>
          </a:prstGeom>
        </p:spPr>
        <p:txBody>
          <a:bodyPr lIns="109728" tIns="54864" rIns="109728" bIns="54864"/>
          <a:lstStyle>
            <a:lvl1pPr marL="0" indent="0" algn="l">
              <a:buNone/>
              <a:defRPr sz="3100" b="0" i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8070" y="1644580"/>
            <a:ext cx="9138438" cy="5667376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 lang="en-US" altLang="ja-JP" sz="29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algn="l">
              <a:defRPr lang="en-US" altLang="ja-JP" sz="26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algn="l">
              <a:defRPr lang="en-US" altLang="ja-JP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 algn="l">
              <a:defRPr lang="en-US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550546" lvl="1" indent="-259080">
              <a:spcBef>
                <a:spcPts val="12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971550" lvl="2" indent="-259080">
              <a:spcBef>
                <a:spcPts val="12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588770" lvl="4" indent="-276226">
              <a:spcBef>
                <a:spcPts val="12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F4C13-B470-1D4C-A3C8-5C85B384C327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solidFill>
                <a:schemeClr val="bg1"/>
              </a:solidFill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4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 r="73063"/>
          <a:stretch>
            <a:fillRect/>
          </a:stretch>
        </p:blipFill>
        <p:spPr bwMode="auto">
          <a:xfrm>
            <a:off x="381000" y="6455664"/>
            <a:ext cx="990599" cy="1773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0280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 Medium" pitchFamily="2" charset="0"/>
              <a:ea typeface="Roboto Medium" pitchFamily="2" charset="0"/>
              <a:cs typeface="Arial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14564" y="474943"/>
            <a:ext cx="6310531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Table page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67337B8-B091-B842-85CE-B3742661E9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8071" y="1608922"/>
            <a:ext cx="13307078" cy="1036915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 algn="l">
              <a:buNone/>
              <a:defRPr lang="en-US" sz="2900" dirty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>
              <a:spcAft>
                <a:spcPts val="0"/>
              </a:spcAft>
            </a:pPr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C80C9-6E7D-564C-B2AD-7FC5B8650EDF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  <p:sp>
        <p:nvSpPr>
          <p:cNvPr id="9" name="Media Placeholder 2">
            <a:extLst>
              <a:ext uri="{FF2B5EF4-FFF2-40B4-BE49-F238E27FC236}">
                <a16:creationId xmlns:a16="http://schemas.microsoft.com/office/drawing/2014/main" id="{81443669-69D1-A047-A6ED-8EB4E5995CD1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748666" y="2819401"/>
            <a:ext cx="13306424" cy="4491990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pic>
        <p:nvPicPr>
          <p:cNvPr id="11" name="Picture 2" descr="C:\Users\Admin\Downloads\Logo-01.png"/>
          <p:cNvPicPr>
            <a:picLocks noChangeAspect="1" noChangeArrowheads="1"/>
          </p:cNvPicPr>
          <p:nvPr userDrawn="1"/>
        </p:nvPicPr>
        <p:blipFill>
          <a:blip r:embed="rId2"/>
          <a:srcRect r="72727"/>
          <a:stretch>
            <a:fillRect/>
          </a:stretch>
        </p:blipFill>
        <p:spPr bwMode="auto">
          <a:xfrm>
            <a:off x="457200" y="6452698"/>
            <a:ext cx="971550" cy="1776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7531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-1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14564" y="474943"/>
            <a:ext cx="6310531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Table page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67337B8-B091-B842-85CE-B3742661E9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8071" y="1608922"/>
            <a:ext cx="13307078" cy="1036915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 algn="l">
              <a:buNone/>
              <a:defRPr lang="en-US" sz="29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>
              <a:spcAft>
                <a:spcPts val="0"/>
              </a:spcAft>
            </a:pPr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C80C9-6E7D-564C-B2AD-7FC5B8650EDF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solidFill>
                <a:schemeClr val="bg1"/>
              </a:solidFill>
              <a:latin typeface="Roboto Medium" pitchFamily="2" charset="0"/>
              <a:ea typeface="Roboto Medium" pitchFamily="2" charset="0"/>
            </a:endParaRPr>
          </a:p>
        </p:txBody>
      </p:sp>
      <p:sp>
        <p:nvSpPr>
          <p:cNvPr id="9" name="Media Placeholder 2">
            <a:extLst>
              <a:ext uri="{FF2B5EF4-FFF2-40B4-BE49-F238E27FC236}">
                <a16:creationId xmlns:a16="http://schemas.microsoft.com/office/drawing/2014/main" id="{81443669-69D1-A047-A6ED-8EB4E5995CD1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748666" y="2819401"/>
            <a:ext cx="13306424" cy="4491990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pic>
        <p:nvPicPr>
          <p:cNvPr id="15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 r="73063"/>
          <a:stretch>
            <a:fillRect/>
          </a:stretch>
        </p:blipFill>
        <p:spPr bwMode="auto">
          <a:xfrm>
            <a:off x="381000" y="6455664"/>
            <a:ext cx="990599" cy="1773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7531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 Medium" pitchFamily="2" charset="0"/>
              <a:ea typeface="Roboto Medium" pitchFamily="2" charset="0"/>
              <a:cs typeface="Arial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14564" y="474943"/>
            <a:ext cx="6310531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Table page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67337B8-B091-B842-85CE-B3742661E9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8071" y="1608922"/>
            <a:ext cx="13307078" cy="1036915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 algn="l">
              <a:spcBef>
                <a:spcPts val="1200"/>
              </a:spcBef>
              <a:buNone/>
              <a:defRPr sz="29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50546" indent="-259080">
              <a:spcBef>
                <a:spcPts val="1080"/>
              </a:spcBef>
              <a:tabLst/>
              <a:defRPr sz="2400">
                <a:solidFill>
                  <a:schemeClr val="bg1"/>
                </a:solidFill>
              </a:defRPr>
            </a:lvl2pPr>
            <a:lvl3pPr marL="971550" indent="-259080">
              <a:spcBef>
                <a:spcPts val="1080"/>
              </a:spcBef>
              <a:tabLst/>
              <a:defRPr sz="2200">
                <a:solidFill>
                  <a:schemeClr val="bg1"/>
                </a:solidFill>
              </a:defRPr>
            </a:lvl3pPr>
            <a:lvl4pPr marL="1312546" indent="-243840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4pPr>
            <a:lvl5pPr marL="1588770" indent="-276226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able Placeholder 3">
            <a:extLst>
              <a:ext uri="{FF2B5EF4-FFF2-40B4-BE49-F238E27FC236}">
                <a16:creationId xmlns:a16="http://schemas.microsoft.com/office/drawing/2014/main" id="{DF4A2BE1-629A-3B4A-9927-72816EC513BB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48071" y="2645837"/>
            <a:ext cx="13307020" cy="4665553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C80C9-6E7D-564C-B2AD-7FC5B8650EDF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1" name="Picture 2" descr="C:\Users\Admin\Downloads\Logo-01.png"/>
          <p:cNvPicPr>
            <a:picLocks noChangeAspect="1" noChangeArrowheads="1"/>
          </p:cNvPicPr>
          <p:nvPr userDrawn="1"/>
        </p:nvPicPr>
        <p:blipFill>
          <a:blip r:embed="rId2"/>
          <a:srcRect r="72727"/>
          <a:stretch>
            <a:fillRect/>
          </a:stretch>
        </p:blipFill>
        <p:spPr bwMode="auto">
          <a:xfrm>
            <a:off x="457200" y="6452698"/>
            <a:ext cx="971550" cy="1776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5747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-1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14564" y="474943"/>
            <a:ext cx="6310531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Table page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67337B8-B091-B842-85CE-B3742661E9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8071" y="1608922"/>
            <a:ext cx="13307078" cy="1036915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 algn="l">
              <a:spcBef>
                <a:spcPts val="1200"/>
              </a:spcBef>
              <a:buNone/>
              <a:defRPr sz="29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50546" indent="-259080">
              <a:spcBef>
                <a:spcPts val="1080"/>
              </a:spcBef>
              <a:tabLst/>
              <a:defRPr sz="2400">
                <a:solidFill>
                  <a:schemeClr val="bg1"/>
                </a:solidFill>
              </a:defRPr>
            </a:lvl2pPr>
            <a:lvl3pPr marL="971550" indent="-259080">
              <a:spcBef>
                <a:spcPts val="1080"/>
              </a:spcBef>
              <a:tabLst/>
              <a:defRPr sz="2200">
                <a:solidFill>
                  <a:schemeClr val="bg1"/>
                </a:solidFill>
              </a:defRPr>
            </a:lvl3pPr>
            <a:lvl4pPr marL="1312546" indent="-243840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4pPr>
            <a:lvl5pPr marL="1588770" indent="-276226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able Placeholder 3">
            <a:extLst>
              <a:ext uri="{FF2B5EF4-FFF2-40B4-BE49-F238E27FC236}">
                <a16:creationId xmlns:a16="http://schemas.microsoft.com/office/drawing/2014/main" id="{DF4A2BE1-629A-3B4A-9927-72816EC513BB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748071" y="2645837"/>
            <a:ext cx="13307020" cy="4665553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C80C9-6E7D-564C-B2AD-7FC5B8650EDF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solidFill>
                <a:schemeClr val="bg1"/>
              </a:solidFill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3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 r="73063"/>
          <a:stretch>
            <a:fillRect/>
          </a:stretch>
        </p:blipFill>
        <p:spPr bwMode="auto">
          <a:xfrm>
            <a:off x="381000" y="6455664"/>
            <a:ext cx="990599" cy="1773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574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WSBC_REVA_LOGO_180x180_px_150420_V001.png"/>
          <p:cNvPicPr>
            <a:picLocks noChangeAspect="1" noChangeArrowheads="1"/>
          </p:cNvPicPr>
          <p:nvPr userDrawn="1"/>
        </p:nvPicPr>
        <p:blipFill>
          <a:blip r:embed="rId2"/>
          <a:srcRect r="50000"/>
          <a:stretch>
            <a:fillRect/>
          </a:stretch>
        </p:blipFill>
        <p:spPr bwMode="auto">
          <a:xfrm>
            <a:off x="11201400" y="914400"/>
            <a:ext cx="3429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Arial" charset="0"/>
              <a:cs typeface="Arial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547862-8F6A-BC48-853E-7BF0F3AB5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270264" y="2516375"/>
            <a:ext cx="10829879" cy="2100114"/>
          </a:xfrm>
          <a:prstGeom prst="rect">
            <a:avLst/>
          </a:prstGeom>
        </p:spPr>
        <p:txBody>
          <a:bodyPr lIns="109728" tIns="54864" rIns="109728" bIns="54864" anchor="ctr"/>
          <a:lstStyle>
            <a:lvl1pPr algn="l">
              <a:defRPr sz="4800" spc="0" baseline="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C21DD09-D74B-6A41-995D-4EFFC7616A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255887" y="4923081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and Division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C1AED7A-5027-0946-AA64-E69562BB46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252120" y="6436743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>
              <a:buNone/>
              <a:defRPr sz="240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NZ" altLang="ja-JP" dirty="0" err="1"/>
              <a:t>dd</a:t>
            </a:r>
            <a:r>
              <a:rPr lang="en-NZ" altLang="ja-JP" dirty="0"/>
              <a:t>/mm/</a:t>
            </a:r>
            <a:r>
              <a:rPr lang="en-NZ" altLang="ja-JP" dirty="0" err="1"/>
              <a:t>yy</a:t>
            </a:r>
            <a:endParaRPr lang="en-NZ" altLang="ja-JP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918CFE5-7401-9141-852A-F872961E95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55887" y="5689725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Presenters 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6F9D5-0A6C-A342-B1B0-8A5561580C6F}"/>
              </a:ext>
            </a:extLst>
          </p:cNvPr>
          <p:cNvSpPr/>
          <p:nvPr userDrawn="1"/>
        </p:nvSpPr>
        <p:spPr>
          <a:xfrm>
            <a:off x="1033483" y="2536762"/>
            <a:ext cx="102072" cy="20797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bg2">
                  <a:lumMod val="10000"/>
                </a:schemeClr>
              </a:solidFill>
              <a:latin typeface="Roboto Medium" pitchFamily="2" charset="0"/>
              <a:ea typeface="Roboto Medium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FE99A1-F019-42EF-A6DD-FBA9CE0E5FB1}"/>
              </a:ext>
            </a:extLst>
          </p:cNvPr>
          <p:cNvGrpSpPr/>
          <p:nvPr userDrawn="1"/>
        </p:nvGrpSpPr>
        <p:grpSpPr>
          <a:xfrm>
            <a:off x="10987608" y="240670"/>
            <a:ext cx="3243432" cy="1349912"/>
            <a:chOff x="10616154" y="97913"/>
            <a:chExt cx="3619726" cy="1349912"/>
          </a:xfrm>
        </p:grpSpPr>
        <p:pic>
          <p:nvPicPr>
            <p:cNvPr id="13" name="Picture 2" descr="NIRF — SAVEETHA SCHOOL OF MANAGEMENT">
              <a:extLst>
                <a:ext uri="{FF2B5EF4-FFF2-40B4-BE49-F238E27FC236}">
                  <a16:creationId xmlns:a16="http://schemas.microsoft.com/office/drawing/2014/main" id="{9B00A4D8-FB36-4B42-882E-EE775CC50F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7" t="4377" r="28922" b="7151"/>
            <a:stretch/>
          </p:blipFill>
          <p:spPr bwMode="auto">
            <a:xfrm>
              <a:off x="12122688" y="97913"/>
              <a:ext cx="843474" cy="59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harath University - Top University In India">
              <a:extLst>
                <a:ext uri="{FF2B5EF4-FFF2-40B4-BE49-F238E27FC236}">
                  <a16:creationId xmlns:a16="http://schemas.microsoft.com/office/drawing/2014/main" id="{8CF62A35-8903-4AEE-9045-1FA034AB8A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939" y="182966"/>
              <a:ext cx="1158298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REDISAPP for Ratings - Eloit">
              <a:extLst>
                <a:ext uri="{FF2B5EF4-FFF2-40B4-BE49-F238E27FC236}">
                  <a16:creationId xmlns:a16="http://schemas.microsoft.com/office/drawing/2014/main" id="{4EC4255E-9275-4645-A3F8-21419123E0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2901" y="114292"/>
              <a:ext cx="1155067" cy="57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MHRD | Innovation Cell - Home">
              <a:extLst>
                <a:ext uri="{FF2B5EF4-FFF2-40B4-BE49-F238E27FC236}">
                  <a16:creationId xmlns:a16="http://schemas.microsoft.com/office/drawing/2014/main" id="{E6BC1D26-C603-41F7-A77B-3E57CF81C4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154" y="789734"/>
              <a:ext cx="1857797" cy="65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Institution's Innovation Council | MHRD">
              <a:extLst>
                <a:ext uri="{FF2B5EF4-FFF2-40B4-BE49-F238E27FC236}">
                  <a16:creationId xmlns:a16="http://schemas.microsoft.com/office/drawing/2014/main" id="{36AC505C-EAFA-4C95-8784-8D5ACB655BD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9" t="20721" r="8879" b="24346"/>
            <a:stretch/>
          </p:blipFill>
          <p:spPr bwMode="auto">
            <a:xfrm>
              <a:off x="12886182" y="774201"/>
              <a:ext cx="1349698" cy="63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C:\Users\Admin\Downloads\Logo-01.png">
            <a:extLst>
              <a:ext uri="{FF2B5EF4-FFF2-40B4-BE49-F238E27FC236}">
                <a16:creationId xmlns:a16="http://schemas.microsoft.com/office/drawing/2014/main" id="{02D2B4F4-68F7-46EA-BCC3-13F31ABED5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49519" y="0"/>
            <a:ext cx="3562350" cy="1776902"/>
          </a:xfrm>
          <a:prstGeom prst="rect">
            <a:avLst/>
          </a:prstGeom>
          <a:noFill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818976-698C-4B2D-82CF-4C7F8843B80D}"/>
              </a:ext>
            </a:extLst>
          </p:cNvPr>
          <p:cNvCxnSpPr/>
          <p:nvPr userDrawn="1"/>
        </p:nvCxnSpPr>
        <p:spPr>
          <a:xfrm flipH="1">
            <a:off x="914681" y="1414015"/>
            <a:ext cx="3312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EB4F58-EB86-4561-A53C-44C59E13C6EA}"/>
              </a:ext>
            </a:extLst>
          </p:cNvPr>
          <p:cNvSpPr txBox="1"/>
          <p:nvPr userDrawn="1"/>
        </p:nvSpPr>
        <p:spPr>
          <a:xfrm>
            <a:off x="829861" y="1414015"/>
            <a:ext cx="348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Established as per the Section 2(f) of the UGC Act, 1956</a:t>
            </a:r>
          </a:p>
          <a:p>
            <a:r>
              <a:rPr lang="en-IN" sz="1100" dirty="0"/>
              <a:t>Approved by AICTE, COA and BCI, New Delhi</a:t>
            </a:r>
          </a:p>
        </p:txBody>
      </p:sp>
    </p:spTree>
    <p:extLst>
      <p:ext uri="{BB962C8B-B14F-4D97-AF65-F5344CB8AC3E}">
        <p14:creationId xmlns:p14="http://schemas.microsoft.com/office/powerpoint/2010/main" val="1518763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 Medium" pitchFamily="2" charset="0"/>
              <a:ea typeface="Roboto Medium" pitchFamily="2" charset="0"/>
              <a:cs typeface="Arial" charset="0"/>
            </a:endParaRP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488841" y="2732246"/>
            <a:ext cx="13590418" cy="4502297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8071" y="1608922"/>
            <a:ext cx="13307078" cy="1036915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 algn="l">
              <a:spcBef>
                <a:spcPts val="1200"/>
              </a:spcBef>
              <a:buNone/>
              <a:defRPr sz="29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50546" indent="-259080">
              <a:spcBef>
                <a:spcPts val="1080"/>
              </a:spcBef>
              <a:tabLst/>
              <a:defRPr sz="2400">
                <a:solidFill>
                  <a:schemeClr val="bg1"/>
                </a:solidFill>
              </a:defRPr>
            </a:lvl2pPr>
            <a:lvl3pPr marL="971550" indent="-259080">
              <a:spcBef>
                <a:spcPts val="1080"/>
              </a:spcBef>
              <a:tabLst/>
              <a:defRPr sz="2200">
                <a:solidFill>
                  <a:schemeClr val="bg1"/>
                </a:solidFill>
              </a:defRPr>
            </a:lvl3pPr>
            <a:lvl4pPr marL="1312546" indent="-243840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4pPr>
            <a:lvl5pPr marL="1588770" indent="-276226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14564" y="474943"/>
            <a:ext cx="6310531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Bar</a:t>
            </a:r>
            <a:br>
              <a:rPr lang="en-US" dirty="0"/>
            </a:br>
            <a:r>
              <a:rPr lang="en-US" dirty="0"/>
              <a:t>Graph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0A2FC-CFFB-864F-97EF-DCB703B50CC1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1" name="Picture 2" descr="C:\Users\Admin\Downloads\Logo-01.png"/>
          <p:cNvPicPr>
            <a:picLocks noChangeAspect="1" noChangeArrowheads="1"/>
          </p:cNvPicPr>
          <p:nvPr userDrawn="1"/>
        </p:nvPicPr>
        <p:blipFill>
          <a:blip r:embed="rId2"/>
          <a:srcRect r="72727"/>
          <a:stretch>
            <a:fillRect/>
          </a:stretch>
        </p:blipFill>
        <p:spPr bwMode="auto">
          <a:xfrm>
            <a:off x="457200" y="6452698"/>
            <a:ext cx="971550" cy="1776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2709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-1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488841" y="2732246"/>
            <a:ext cx="13590418" cy="4502297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8071" y="1608922"/>
            <a:ext cx="13307078" cy="1036915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 algn="l">
              <a:spcBef>
                <a:spcPts val="1200"/>
              </a:spcBef>
              <a:buNone/>
              <a:defRPr sz="29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50546" indent="-259080">
              <a:spcBef>
                <a:spcPts val="1080"/>
              </a:spcBef>
              <a:tabLst/>
              <a:defRPr sz="2400">
                <a:solidFill>
                  <a:schemeClr val="bg1"/>
                </a:solidFill>
              </a:defRPr>
            </a:lvl2pPr>
            <a:lvl3pPr marL="971550" indent="-259080">
              <a:spcBef>
                <a:spcPts val="1080"/>
              </a:spcBef>
              <a:tabLst/>
              <a:defRPr sz="2200">
                <a:solidFill>
                  <a:schemeClr val="bg1"/>
                </a:solidFill>
              </a:defRPr>
            </a:lvl3pPr>
            <a:lvl4pPr marL="1312546" indent="-243840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4pPr>
            <a:lvl5pPr marL="1588770" indent="-276226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14564" y="474943"/>
            <a:ext cx="6310531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Bar</a:t>
            </a:r>
            <a:br>
              <a:rPr lang="en-US" dirty="0"/>
            </a:br>
            <a:r>
              <a:rPr lang="en-US" dirty="0"/>
              <a:t>Graph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0A2FC-CFFB-864F-97EF-DCB703B50CC1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solidFill>
                <a:schemeClr val="bg1"/>
              </a:solidFill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3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 r="73063"/>
          <a:stretch>
            <a:fillRect/>
          </a:stretch>
        </p:blipFill>
        <p:spPr bwMode="auto">
          <a:xfrm>
            <a:off x="381000" y="6455664"/>
            <a:ext cx="990599" cy="1773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2709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Graph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 Medium" pitchFamily="2" charset="0"/>
              <a:ea typeface="Roboto Medium" pitchFamily="2" charset="0"/>
              <a:cs typeface="Arial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8071" y="1679555"/>
            <a:ext cx="6277024" cy="5667376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spcBef>
                <a:spcPts val="1200"/>
              </a:spcBef>
              <a:buClr>
                <a:schemeClr val="tx1"/>
              </a:buClr>
              <a:defRPr sz="29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50546" indent="-259080" algn="l">
              <a:spcBef>
                <a:spcPts val="1200"/>
              </a:spcBef>
              <a:tabLst/>
              <a:defRPr sz="26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971550" indent="-259080" algn="l">
              <a:spcBef>
                <a:spcPts val="1200"/>
              </a:spcBef>
              <a:tabLst/>
              <a:defRPr sz="24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312546" indent="-243840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4pPr>
            <a:lvl5pPr marL="1588770" indent="-276226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0E80621C-217C-7C43-B92C-608DB858D173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594334" y="1651281"/>
            <a:ext cx="6484925" cy="5747084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7F8CCD-7C0E-0D48-972D-760496265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14564" y="474943"/>
            <a:ext cx="7454312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E66791-D2DC-6C40-8685-5E4DB32DD952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9" name="Picture 2" descr="C:\Users\Admin\Downloads\Logo-01.png"/>
          <p:cNvPicPr>
            <a:picLocks noChangeAspect="1" noChangeArrowheads="1"/>
          </p:cNvPicPr>
          <p:nvPr userDrawn="1"/>
        </p:nvPicPr>
        <p:blipFill>
          <a:blip r:embed="rId2"/>
          <a:srcRect r="72727"/>
          <a:stretch>
            <a:fillRect/>
          </a:stretch>
        </p:blipFill>
        <p:spPr bwMode="auto">
          <a:xfrm>
            <a:off x="457200" y="6452698"/>
            <a:ext cx="971550" cy="1776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7353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and Graph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-1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8071" y="1679555"/>
            <a:ext cx="6277024" cy="5667376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spcBef>
                <a:spcPts val="1200"/>
              </a:spcBef>
              <a:buClr>
                <a:schemeClr val="tx1"/>
              </a:buClr>
              <a:defRPr sz="29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50546" indent="-259080" algn="l">
              <a:spcBef>
                <a:spcPts val="1200"/>
              </a:spcBef>
              <a:tabLst/>
              <a:defRPr sz="26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971550" indent="-259080" algn="l">
              <a:spcBef>
                <a:spcPts val="1200"/>
              </a:spcBef>
              <a:tabLst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312546" indent="-243840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4pPr>
            <a:lvl5pPr marL="1588770" indent="-276226">
              <a:spcBef>
                <a:spcPts val="1080"/>
              </a:spcBef>
              <a:tabLst/>
              <a:defRPr sz="1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0E80621C-217C-7C43-B92C-608DB858D173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7594334" y="1651281"/>
            <a:ext cx="6484925" cy="5747084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7F8CCD-7C0E-0D48-972D-760496265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14564" y="474943"/>
            <a:ext cx="7454312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E66791-D2DC-6C40-8685-5E4DB32DD952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solidFill>
                <a:schemeClr val="bg1"/>
              </a:solidFill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2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 r="73063"/>
          <a:stretch>
            <a:fillRect/>
          </a:stretch>
        </p:blipFill>
        <p:spPr bwMode="auto">
          <a:xfrm>
            <a:off x="381000" y="6455664"/>
            <a:ext cx="990599" cy="1773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7353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\Downloads\WSBC_REVA_LOGO_180x180_px_150420_V001.png"/>
          <p:cNvPicPr>
            <a:picLocks noChangeAspect="1" noChangeArrowheads="1"/>
          </p:cNvPicPr>
          <p:nvPr userDrawn="1"/>
        </p:nvPicPr>
        <p:blipFill>
          <a:blip r:embed="rId2"/>
          <a:srcRect r="50000"/>
          <a:stretch>
            <a:fillRect/>
          </a:stretch>
        </p:blipFill>
        <p:spPr bwMode="auto">
          <a:xfrm>
            <a:off x="11201400" y="914400"/>
            <a:ext cx="3429000" cy="6858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 Medium" pitchFamily="2" charset="0"/>
              <a:ea typeface="Roboto Medium" pitchFamily="2" charset="0"/>
              <a:cs typeface="Arial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7971" y="3250704"/>
            <a:ext cx="12618720" cy="1590676"/>
          </a:xfrm>
          <a:prstGeom prst="rect">
            <a:avLst/>
          </a:prstGeom>
        </p:spPr>
        <p:txBody>
          <a:bodyPr lIns="109728" tIns="54864" rIns="109728" bIns="54864" anchor="ctr"/>
          <a:lstStyle>
            <a:lvl1pPr>
              <a:defRPr sz="9400" b="1" i="0" spc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35B185-C39F-9B4A-B035-864981C32176}"/>
              </a:ext>
            </a:extLst>
          </p:cNvPr>
          <p:cNvSpPr/>
          <p:nvPr userDrawn="1"/>
        </p:nvSpPr>
        <p:spPr>
          <a:xfrm>
            <a:off x="586904" y="2818656"/>
            <a:ext cx="102072" cy="2304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b="0" i="0" dirty="0">
              <a:solidFill>
                <a:schemeClr val="tx1"/>
              </a:solidFill>
              <a:latin typeface="Nobel-Book" panose="02000503040000020004" pitchFamily="2" charset="0"/>
            </a:endParaRPr>
          </a:p>
        </p:txBody>
      </p:sp>
      <p:pic>
        <p:nvPicPr>
          <p:cNvPr id="12" name="Picture 2" descr="C:\Users\Admin\Downloads\Logo-01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763250" y="1"/>
            <a:ext cx="3562350" cy="1776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66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-1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7971" y="3250704"/>
            <a:ext cx="12618720" cy="1590676"/>
          </a:xfrm>
          <a:prstGeom prst="rect">
            <a:avLst/>
          </a:prstGeom>
        </p:spPr>
        <p:txBody>
          <a:bodyPr lIns="109728" tIns="54864" rIns="109728" bIns="54864" anchor="ctr"/>
          <a:lstStyle>
            <a:lvl1pPr>
              <a:defRPr sz="9400" b="1" i="0" spc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35B185-C39F-9B4A-B035-864981C32176}"/>
              </a:ext>
            </a:extLst>
          </p:cNvPr>
          <p:cNvSpPr/>
          <p:nvPr userDrawn="1"/>
        </p:nvSpPr>
        <p:spPr>
          <a:xfrm>
            <a:off x="586904" y="2818656"/>
            <a:ext cx="102072" cy="230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b="0" i="0" dirty="0">
              <a:solidFill>
                <a:schemeClr val="tx1"/>
              </a:solidFill>
              <a:latin typeface="Nobel-Book" panose="02000503040000020004" pitchFamily="2" charset="0"/>
            </a:endParaRPr>
          </a:p>
        </p:txBody>
      </p:sp>
      <p:pic>
        <p:nvPicPr>
          <p:cNvPr id="13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668001" y="0"/>
            <a:ext cx="3677478" cy="1773936"/>
          </a:xfrm>
          <a:prstGeom prst="rect">
            <a:avLst/>
          </a:prstGeom>
          <a:noFill/>
        </p:spPr>
      </p:pic>
      <p:pic>
        <p:nvPicPr>
          <p:cNvPr id="6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>
            <a:lum bright="-10000"/>
          </a:blip>
          <a:srcRect l="3927" t="30524" r="85471" b="29793"/>
          <a:stretch>
            <a:fillRect/>
          </a:stretch>
        </p:blipFill>
        <p:spPr bwMode="auto">
          <a:xfrm>
            <a:off x="10410092" y="609600"/>
            <a:ext cx="4220308" cy="76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66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\Downloads\FAI_7881_HDR_edit.jpg"/>
          <p:cNvPicPr>
            <a:picLocks noChangeAspect="1" noChangeArrowheads="1"/>
          </p:cNvPicPr>
          <p:nvPr userDrawn="1"/>
        </p:nvPicPr>
        <p:blipFill>
          <a:blip r:embed="rId2" cstate="print"/>
          <a:srcRect r="872" b="11451"/>
          <a:stretch>
            <a:fillRect/>
          </a:stretch>
        </p:blipFill>
        <p:spPr bwMode="auto">
          <a:xfrm>
            <a:off x="-19880" y="-19878"/>
            <a:ext cx="14696172" cy="827532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-31532" y="-31532"/>
            <a:ext cx="14661931" cy="8261131"/>
          </a:xfrm>
          <a:prstGeom prst="rect">
            <a:avLst/>
          </a:prstGeom>
          <a:solidFill>
            <a:schemeClr val="dk1">
              <a:alpha val="5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7971" y="3250704"/>
            <a:ext cx="12618720" cy="1590676"/>
          </a:xfrm>
          <a:prstGeom prst="rect">
            <a:avLst/>
          </a:prstGeom>
        </p:spPr>
        <p:txBody>
          <a:bodyPr lIns="109728" tIns="54864" rIns="109728" bIns="54864" anchor="ctr"/>
          <a:lstStyle>
            <a:lvl1pPr>
              <a:defRPr sz="9400" b="1" i="0" spc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pic>
        <p:nvPicPr>
          <p:cNvPr id="8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668001" y="0"/>
            <a:ext cx="3677478" cy="1773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66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ustom Pictur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9D1C3BC-7BFF-1640-819B-5BED6BEC9B4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4630400" cy="8229600"/>
          </a:xfrm>
          <a:prstGeom prst="rect">
            <a:avLst/>
          </a:prstGeom>
        </p:spPr>
        <p:txBody>
          <a:bodyPr lIns="109728" tIns="54864" rIns="109728" bIns="54864"/>
          <a:lstStyle>
            <a:lvl1pPr>
              <a:defRPr b="0" i="0">
                <a:latin typeface="Nobel-Book" panose="02000503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 Medium" pitchFamily="2" charset="0"/>
              <a:ea typeface="Roboto Medium" pitchFamily="2" charset="0"/>
              <a:cs typeface="Arial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7971" y="3250704"/>
            <a:ext cx="5254229" cy="1590676"/>
          </a:xfrm>
          <a:prstGeom prst="rect">
            <a:avLst/>
          </a:prstGeom>
        </p:spPr>
        <p:txBody>
          <a:bodyPr wrap="none" lIns="109728" tIns="54864" rIns="109728" bIns="54864" anchor="ctr"/>
          <a:lstStyle>
            <a:lvl1pPr>
              <a:defRPr sz="9400" b="1" i="0" spc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A0E79-2BC7-C74E-A6C5-1646C3E49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422" y="7661892"/>
            <a:ext cx="974976" cy="171004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6" hasCustomPrompt="1"/>
          </p:nvPr>
        </p:nvSpPr>
        <p:spPr>
          <a:xfrm>
            <a:off x="586904" y="2820384"/>
            <a:ext cx="103680" cy="2302560"/>
          </a:xfrm>
          <a:prstGeom prst="rect">
            <a:avLst/>
          </a:prstGeom>
          <a:solidFill>
            <a:schemeClr val="tx1"/>
          </a:solidFill>
        </p:spPr>
        <p:txBody>
          <a:bodyPr lIns="109728" tIns="54864" rIns="109728" bIns="54864"/>
          <a:lstStyle>
            <a:lvl1pPr marL="0" indent="0">
              <a:buNone/>
              <a:defRPr>
                <a:latin typeface="Nobel-Book" panose="02000503040000020004" pitchFamily="2" charset="0"/>
                <a:ea typeface="ＭＳ Ｐゴシック" panose="020B0600070205080204" pitchFamily="50" charset="-128"/>
              </a:defRPr>
            </a:lvl1pPr>
          </a:lstStyle>
          <a:p>
            <a:pPr lvl="0"/>
            <a:r>
              <a:rPr kumimoji="1" lang="ja-JP" altLang="en-US" dirty="0"/>
              <a:t>　</a:t>
            </a:r>
          </a:p>
        </p:txBody>
      </p:sp>
      <p:pic>
        <p:nvPicPr>
          <p:cNvPr id="11" name="Picture 2" descr="C:\Users\Admin\Downloads\Logo-01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763250" y="1"/>
            <a:ext cx="3562350" cy="1776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0069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DJI_0059 (2)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3781"/>
            <a:ext cx="14630400" cy="827338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-19878"/>
            <a:ext cx="14630400" cy="8229600"/>
          </a:xfrm>
          <a:prstGeom prst="rect">
            <a:avLst/>
          </a:prstGeom>
          <a:solidFill>
            <a:schemeClr val="dk1">
              <a:alpha val="61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547862-8F6A-BC48-853E-7BF0F3AB5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270264" y="2516375"/>
            <a:ext cx="10829879" cy="2100114"/>
          </a:xfrm>
          <a:prstGeom prst="rect">
            <a:avLst/>
          </a:prstGeom>
        </p:spPr>
        <p:txBody>
          <a:bodyPr lIns="109728" tIns="54864" rIns="109728" bIns="54864" anchor="ctr"/>
          <a:lstStyle>
            <a:lvl1pPr algn="l">
              <a:defRPr sz="4800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C21DD09-D74B-6A41-995D-4EFFC7616A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255887" y="4923081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and Division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C1AED7A-5027-0946-AA64-E69562BB46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252120" y="6436743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NZ" altLang="ja-JP" dirty="0" err="1"/>
              <a:t>dd</a:t>
            </a:r>
            <a:r>
              <a:rPr lang="en-NZ" altLang="ja-JP" dirty="0"/>
              <a:t>/mm/</a:t>
            </a:r>
            <a:r>
              <a:rPr lang="en-NZ" altLang="ja-JP" dirty="0" err="1"/>
              <a:t>yy</a:t>
            </a:r>
            <a:endParaRPr lang="en-NZ" altLang="ja-JP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18CFE5-7401-9141-852A-F872961E95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55887" y="5689725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Presenters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5B4BFC-FB31-1447-90A4-1A4617DE3E49}"/>
              </a:ext>
            </a:extLst>
          </p:cNvPr>
          <p:cNvSpPr/>
          <p:nvPr userDrawn="1"/>
        </p:nvSpPr>
        <p:spPr>
          <a:xfrm>
            <a:off x="1033483" y="2536762"/>
            <a:ext cx="102072" cy="2079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85800" y="0"/>
            <a:ext cx="13545240" cy="1844902"/>
            <a:chOff x="685800" y="0"/>
            <a:chExt cx="13545240" cy="1844902"/>
          </a:xfrm>
        </p:grpSpPr>
        <p:grpSp>
          <p:nvGrpSpPr>
            <p:cNvPr id="20" name="Group 19"/>
            <p:cNvGrpSpPr/>
            <p:nvPr userDrawn="1"/>
          </p:nvGrpSpPr>
          <p:grpSpPr>
            <a:xfrm>
              <a:off x="685800" y="0"/>
              <a:ext cx="3677478" cy="1844902"/>
              <a:chOff x="685800" y="0"/>
              <a:chExt cx="3677478" cy="1844902"/>
            </a:xfrm>
          </p:grpSpPr>
          <p:pic>
            <p:nvPicPr>
              <p:cNvPr id="11" name="Picture 3" descr="C:\Users\Admin\Downloads\1-05.png"/>
              <p:cNvPicPr>
                <a:picLocks noChangeAspect="1" noChangeArrowheads="1"/>
              </p:cNvPicPr>
              <p:nvPr userDrawn="1"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85800" y="0"/>
                <a:ext cx="3677478" cy="1773936"/>
              </a:xfrm>
              <a:prstGeom prst="rect">
                <a:avLst/>
              </a:prstGeom>
              <a:noFill/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1818976-698C-4B2D-82CF-4C7F8843B80D}"/>
                  </a:ext>
                </a:extLst>
              </p:cNvPr>
              <p:cNvCxnSpPr/>
              <p:nvPr userDrawn="1"/>
            </p:nvCxnSpPr>
            <p:spPr>
              <a:xfrm flipH="1">
                <a:off x="914681" y="1414015"/>
                <a:ext cx="331236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EB4F58-EB86-4561-A53C-44C59E13C6EA}"/>
                  </a:ext>
                </a:extLst>
              </p:cNvPr>
              <p:cNvSpPr txBox="1"/>
              <p:nvPr userDrawn="1"/>
            </p:nvSpPr>
            <p:spPr>
              <a:xfrm>
                <a:off x="829861" y="1414015"/>
                <a:ext cx="34820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dirty="0">
                    <a:solidFill>
                      <a:schemeClr val="bg1"/>
                    </a:solidFill>
                  </a:rPr>
                  <a:t>Established as per the Section 2(f) of the UGC Act, 1956</a:t>
                </a:r>
              </a:p>
              <a:p>
                <a:r>
                  <a:rPr lang="en-IN" sz="1100" dirty="0">
                    <a:solidFill>
                      <a:schemeClr val="bg1"/>
                    </a:solidFill>
                  </a:rPr>
                  <a:t>Approved by AICTE, COA and BCI, New Delhi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AFE99A1-F019-42EF-A6DD-FBA9CE0E5FB1}"/>
                </a:ext>
              </a:extLst>
            </p:cNvPr>
            <p:cNvGrpSpPr/>
            <p:nvPr userDrawn="1"/>
          </p:nvGrpSpPr>
          <p:grpSpPr>
            <a:xfrm>
              <a:off x="10987608" y="240670"/>
              <a:ext cx="3243432" cy="1349912"/>
              <a:chOff x="10616154" y="97913"/>
              <a:chExt cx="3619726" cy="1349912"/>
            </a:xfrm>
            <a:solidFill>
              <a:schemeClr val="bg1"/>
            </a:solidFill>
          </p:grpSpPr>
          <p:pic>
            <p:nvPicPr>
              <p:cNvPr id="15" name="Picture 2" descr="NIRF — SAVEETHA SCHOOL OF MANAGEMENT">
                <a:extLst>
                  <a:ext uri="{FF2B5EF4-FFF2-40B4-BE49-F238E27FC236}">
                    <a16:creationId xmlns:a16="http://schemas.microsoft.com/office/drawing/2014/main" id="{9B00A4D8-FB36-4B42-882E-EE775CC50F6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17" t="4377" r="28922" b="7151"/>
              <a:stretch/>
            </p:blipFill>
            <p:spPr bwMode="auto">
              <a:xfrm>
                <a:off x="12122688" y="97913"/>
                <a:ext cx="843474" cy="592257"/>
              </a:xfrm>
              <a:prstGeom prst="rect">
                <a:avLst/>
              </a:prstGeom>
              <a:grpFill/>
            </p:spPr>
          </p:pic>
          <p:pic>
            <p:nvPicPr>
              <p:cNvPr id="16" name="Picture 4" descr="Bharath University - Top University In India">
                <a:extLst>
                  <a:ext uri="{FF2B5EF4-FFF2-40B4-BE49-F238E27FC236}">
                    <a16:creationId xmlns:a16="http://schemas.microsoft.com/office/drawing/2014/main" id="{8CF62A35-8903-4AEE-9045-1FA034AB8A0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7939" y="182966"/>
                <a:ext cx="1158298" cy="430887"/>
              </a:xfrm>
              <a:prstGeom prst="rect">
                <a:avLst/>
              </a:prstGeom>
              <a:grpFill/>
            </p:spPr>
          </p:pic>
          <p:pic>
            <p:nvPicPr>
              <p:cNvPr id="17" name="Picture 6" descr="CREDISAPP for Ratings - Eloit">
                <a:extLst>
                  <a:ext uri="{FF2B5EF4-FFF2-40B4-BE49-F238E27FC236}">
                    <a16:creationId xmlns:a16="http://schemas.microsoft.com/office/drawing/2014/main" id="{4EC4255E-9275-4645-A3F8-21419123E0E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72901" y="114292"/>
                <a:ext cx="1155067" cy="575878"/>
              </a:xfrm>
              <a:prstGeom prst="rect">
                <a:avLst/>
              </a:prstGeom>
              <a:grpFill/>
            </p:spPr>
          </p:pic>
          <p:pic>
            <p:nvPicPr>
              <p:cNvPr id="18" name="Picture 8" descr="MHRD | Innovation Cell - Home">
                <a:extLst>
                  <a:ext uri="{FF2B5EF4-FFF2-40B4-BE49-F238E27FC236}">
                    <a16:creationId xmlns:a16="http://schemas.microsoft.com/office/drawing/2014/main" id="{E6BC1D26-C603-41F7-A77B-3E57CF81C4C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6154" y="789734"/>
                <a:ext cx="1857797" cy="658091"/>
              </a:xfrm>
              <a:prstGeom prst="rect">
                <a:avLst/>
              </a:prstGeom>
              <a:grpFill/>
            </p:spPr>
          </p:pic>
          <p:pic>
            <p:nvPicPr>
              <p:cNvPr id="19" name="Picture 10" descr="Institution's Innovation Council | MHRD">
                <a:extLst>
                  <a:ext uri="{FF2B5EF4-FFF2-40B4-BE49-F238E27FC236}">
                    <a16:creationId xmlns:a16="http://schemas.microsoft.com/office/drawing/2014/main" id="{36AC505C-EAFA-4C95-8784-8D5ACB655BD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79" t="20721" r="8879" b="24346"/>
              <a:stretch/>
            </p:blipFill>
            <p:spPr bwMode="auto">
              <a:xfrm>
                <a:off x="12886182" y="774201"/>
                <a:ext cx="1349698" cy="637584"/>
              </a:xfrm>
              <a:prstGeom prst="rect">
                <a:avLst/>
              </a:prstGeom>
              <a:grpFill/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-1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47862-8F6A-BC48-853E-7BF0F3AB5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270264" y="2516375"/>
            <a:ext cx="10829879" cy="2100114"/>
          </a:xfrm>
          <a:prstGeom prst="rect">
            <a:avLst/>
          </a:prstGeom>
        </p:spPr>
        <p:txBody>
          <a:bodyPr lIns="109728" tIns="54864" rIns="109728" bIns="54864" anchor="ctr"/>
          <a:lstStyle>
            <a:lvl1pPr algn="l">
              <a:defRPr sz="4800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C21DD09-D74B-6A41-995D-4EFFC7616A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255887" y="4923081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and Division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1AED7A-5027-0946-AA64-E69562BB46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252120" y="6436743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NZ" altLang="ja-JP" dirty="0" err="1"/>
              <a:t>dd</a:t>
            </a:r>
            <a:r>
              <a:rPr lang="en-NZ" altLang="ja-JP" dirty="0"/>
              <a:t>/mm/</a:t>
            </a:r>
            <a:r>
              <a:rPr lang="en-NZ" altLang="ja-JP" dirty="0" err="1"/>
              <a:t>yy</a:t>
            </a:r>
            <a:endParaRPr lang="en-NZ" altLang="ja-JP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918CFE5-7401-9141-852A-F872961E95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55887" y="5689725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Presenters Name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5B4BFC-FB31-1447-90A4-1A4617DE3E49}"/>
              </a:ext>
            </a:extLst>
          </p:cNvPr>
          <p:cNvSpPr/>
          <p:nvPr userDrawn="1"/>
        </p:nvSpPr>
        <p:spPr>
          <a:xfrm>
            <a:off x="1033483" y="2536762"/>
            <a:ext cx="102072" cy="2079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>
            <a:lum bright="-10000"/>
          </a:blip>
          <a:srcRect l="3927" t="30524" r="85471" b="29793"/>
          <a:stretch>
            <a:fillRect/>
          </a:stretch>
        </p:blipFill>
        <p:spPr bwMode="auto">
          <a:xfrm>
            <a:off x="10410092" y="609600"/>
            <a:ext cx="4220308" cy="76200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 userDrawn="1"/>
        </p:nvGrpSpPr>
        <p:grpSpPr>
          <a:xfrm>
            <a:off x="685800" y="0"/>
            <a:ext cx="13545240" cy="1844902"/>
            <a:chOff x="685800" y="0"/>
            <a:chExt cx="13545240" cy="1844902"/>
          </a:xfrm>
        </p:grpSpPr>
        <p:grpSp>
          <p:nvGrpSpPr>
            <p:cNvPr id="16" name="Group 19"/>
            <p:cNvGrpSpPr/>
            <p:nvPr userDrawn="1"/>
          </p:nvGrpSpPr>
          <p:grpSpPr>
            <a:xfrm>
              <a:off x="685800" y="0"/>
              <a:ext cx="3677478" cy="1844902"/>
              <a:chOff x="685800" y="0"/>
              <a:chExt cx="3677478" cy="1844902"/>
            </a:xfrm>
          </p:grpSpPr>
          <p:pic>
            <p:nvPicPr>
              <p:cNvPr id="23" name="Picture 3" descr="C:\Users\Admin\Downloads\1-05.png"/>
              <p:cNvPicPr>
                <a:picLocks noChangeAspect="1" noChangeArrowheads="1"/>
              </p:cNvPicPr>
              <p:nvPr userDrawn="1"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85800" y="0"/>
                <a:ext cx="3677478" cy="1773936"/>
              </a:xfrm>
              <a:prstGeom prst="rect">
                <a:avLst/>
              </a:prstGeom>
              <a:noFill/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818976-698C-4B2D-82CF-4C7F8843B80D}"/>
                  </a:ext>
                </a:extLst>
              </p:cNvPr>
              <p:cNvCxnSpPr/>
              <p:nvPr userDrawn="1"/>
            </p:nvCxnSpPr>
            <p:spPr>
              <a:xfrm flipH="1">
                <a:off x="914681" y="1414015"/>
                <a:ext cx="331236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EB4F58-EB86-4561-A53C-44C59E13C6EA}"/>
                  </a:ext>
                </a:extLst>
              </p:cNvPr>
              <p:cNvSpPr txBox="1"/>
              <p:nvPr userDrawn="1"/>
            </p:nvSpPr>
            <p:spPr>
              <a:xfrm>
                <a:off x="829861" y="1414015"/>
                <a:ext cx="34820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dirty="0">
                    <a:solidFill>
                      <a:schemeClr val="bg1"/>
                    </a:solidFill>
                  </a:rPr>
                  <a:t>Established as per the Section 2(f) of the UGC Act, 1956</a:t>
                </a:r>
              </a:p>
              <a:p>
                <a:r>
                  <a:rPr lang="en-IN" sz="1100" dirty="0">
                    <a:solidFill>
                      <a:schemeClr val="bg1"/>
                    </a:solidFill>
                  </a:rPr>
                  <a:t>Approved by AICTE, COA and BCI, New Delhi</a:t>
                </a:r>
              </a:p>
            </p:txBody>
          </p:sp>
        </p:grpSp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5AFE99A1-F019-42EF-A6DD-FBA9CE0E5FB1}"/>
                </a:ext>
              </a:extLst>
            </p:cNvPr>
            <p:cNvGrpSpPr/>
            <p:nvPr userDrawn="1"/>
          </p:nvGrpSpPr>
          <p:grpSpPr>
            <a:xfrm>
              <a:off x="10987605" y="240670"/>
              <a:ext cx="3243431" cy="1349912"/>
              <a:chOff x="10616154" y="97913"/>
              <a:chExt cx="3619726" cy="1349912"/>
            </a:xfrm>
            <a:solidFill>
              <a:schemeClr val="bg1"/>
            </a:solidFill>
          </p:grpSpPr>
          <p:pic>
            <p:nvPicPr>
              <p:cNvPr id="18" name="Picture 2" descr="NIRF — SAVEETHA SCHOOL OF MANAGEMENT">
                <a:extLst>
                  <a:ext uri="{FF2B5EF4-FFF2-40B4-BE49-F238E27FC236}">
                    <a16:creationId xmlns:a16="http://schemas.microsoft.com/office/drawing/2014/main" id="{9B00A4D8-FB36-4B42-882E-EE775CC50F6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17" t="4377" r="28922" b="7151"/>
              <a:stretch/>
            </p:blipFill>
            <p:spPr bwMode="auto">
              <a:xfrm>
                <a:off x="12122688" y="97913"/>
                <a:ext cx="843474" cy="592257"/>
              </a:xfrm>
              <a:prstGeom prst="rect">
                <a:avLst/>
              </a:prstGeom>
              <a:grpFill/>
            </p:spPr>
          </p:pic>
          <p:pic>
            <p:nvPicPr>
              <p:cNvPr id="19" name="Picture 4" descr="Bharath University - Top University In India">
                <a:extLst>
                  <a:ext uri="{FF2B5EF4-FFF2-40B4-BE49-F238E27FC236}">
                    <a16:creationId xmlns:a16="http://schemas.microsoft.com/office/drawing/2014/main" id="{8CF62A35-8903-4AEE-9045-1FA034AB8A0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7939" y="182966"/>
                <a:ext cx="1158298" cy="430887"/>
              </a:xfrm>
              <a:prstGeom prst="rect">
                <a:avLst/>
              </a:prstGeom>
              <a:grpFill/>
            </p:spPr>
          </p:pic>
          <p:pic>
            <p:nvPicPr>
              <p:cNvPr id="20" name="Picture 6" descr="CREDISAPP for Ratings - Eloit">
                <a:extLst>
                  <a:ext uri="{FF2B5EF4-FFF2-40B4-BE49-F238E27FC236}">
                    <a16:creationId xmlns:a16="http://schemas.microsoft.com/office/drawing/2014/main" id="{4EC4255E-9275-4645-A3F8-21419123E0E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72901" y="114292"/>
                <a:ext cx="1155067" cy="575878"/>
              </a:xfrm>
              <a:prstGeom prst="rect">
                <a:avLst/>
              </a:prstGeom>
              <a:grpFill/>
            </p:spPr>
          </p:pic>
          <p:pic>
            <p:nvPicPr>
              <p:cNvPr id="21" name="Picture 8" descr="MHRD | Innovation Cell - Home">
                <a:extLst>
                  <a:ext uri="{FF2B5EF4-FFF2-40B4-BE49-F238E27FC236}">
                    <a16:creationId xmlns:a16="http://schemas.microsoft.com/office/drawing/2014/main" id="{E6BC1D26-C603-41F7-A77B-3E57CF81C4C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6154" y="789734"/>
                <a:ext cx="1857797" cy="658091"/>
              </a:xfrm>
              <a:prstGeom prst="rect">
                <a:avLst/>
              </a:prstGeom>
              <a:grpFill/>
            </p:spPr>
          </p:pic>
          <p:pic>
            <p:nvPicPr>
              <p:cNvPr id="22" name="Picture 10" descr="Institution's Innovation Council | MHRD">
                <a:extLst>
                  <a:ext uri="{FF2B5EF4-FFF2-40B4-BE49-F238E27FC236}">
                    <a16:creationId xmlns:a16="http://schemas.microsoft.com/office/drawing/2014/main" id="{36AC505C-EAFA-4C95-8784-8D5ACB655BD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79" t="20721" r="8879" b="24346"/>
              <a:stretch/>
            </p:blipFill>
            <p:spPr bwMode="auto">
              <a:xfrm>
                <a:off x="12886182" y="774201"/>
                <a:ext cx="1349698" cy="637584"/>
              </a:xfrm>
              <a:prstGeom prst="rect">
                <a:avLst/>
              </a:prstGeom>
              <a:grpFill/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96D411-367F-DE44-B86F-24693F081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4630400" cy="8229600"/>
          </a:xfrm>
          <a:prstGeom prst="rect">
            <a:avLst/>
          </a:prstGeom>
        </p:spPr>
        <p:txBody>
          <a:bodyPr lIns="109728" tIns="54864" rIns="109728" bIns="54864"/>
          <a:lstStyle>
            <a:lvl1pPr algn="l">
              <a:defRPr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547862-8F6A-BC48-853E-7BF0F3AB52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270264" y="2516375"/>
            <a:ext cx="5699298" cy="2100114"/>
          </a:xfrm>
          <a:prstGeom prst="rect">
            <a:avLst/>
          </a:prstGeom>
        </p:spPr>
        <p:txBody>
          <a:bodyPr lIns="109728" tIns="54864" rIns="109728" bIns="54864" anchor="ctr"/>
          <a:lstStyle>
            <a:lvl1pPr algn="l">
              <a:defRPr sz="4800" spc="0" baseline="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C21DD09-D74B-6A41-995D-4EFFC7616A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255887" y="4923081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and Division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C1AED7A-5027-0946-AA64-E69562BB46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252120" y="6436743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indent="0" algn="l">
              <a:buNone/>
              <a:defRPr sz="240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NZ" altLang="ja-JP" dirty="0" err="1"/>
              <a:t>dd</a:t>
            </a:r>
            <a:r>
              <a:rPr lang="en-NZ" altLang="ja-JP" dirty="0"/>
              <a:t>/mm/</a:t>
            </a:r>
            <a:r>
              <a:rPr lang="en-NZ" altLang="ja-JP" dirty="0" err="1"/>
              <a:t>yy</a:t>
            </a:r>
            <a:endParaRPr lang="en-NZ" altLang="ja-JP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918CFE5-7401-9141-852A-F872961E95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55887" y="5689725"/>
            <a:ext cx="8106859" cy="489584"/>
          </a:xfrm>
          <a:prstGeom prst="rect">
            <a:avLst/>
          </a:prstGeom>
        </p:spPr>
        <p:txBody>
          <a:bodyPr lIns="109728" tIns="54864" rIns="109728" bIns="54864" anchor="ctr"/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3000" kern="1200" spc="480" baseline="0" dirty="0">
                <a:solidFill>
                  <a:schemeClr val="bg2">
                    <a:lumMod val="1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Presenters Name</a:t>
            </a:r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sz="quarter" idx="17" hasCustomPrompt="1"/>
          </p:nvPr>
        </p:nvSpPr>
        <p:spPr>
          <a:xfrm>
            <a:off x="1031875" y="2536762"/>
            <a:ext cx="103680" cy="2077920"/>
          </a:xfrm>
          <a:prstGeom prst="rect">
            <a:avLst/>
          </a:prstGeom>
          <a:solidFill>
            <a:schemeClr val="tx1"/>
          </a:solidFill>
        </p:spPr>
        <p:txBody>
          <a:bodyPr lIns="109728" tIns="54864" rIns="109728" bIns="54864"/>
          <a:lstStyle>
            <a:lvl1pPr marL="0" indent="0" algn="l">
              <a:buNone/>
              <a:defRPr>
                <a:latin typeface="Roboto Medium" pitchFamily="2" charset="0"/>
                <a:ea typeface="Roboto Medium" pitchFamily="2" charset="0"/>
              </a:defRPr>
            </a:lvl1pPr>
          </a:lstStyle>
          <a:p>
            <a:pPr lvl="0"/>
            <a:r>
              <a:rPr kumimoji="1" lang="ja-JP" altLang="en-US" dirty="0"/>
              <a:t>　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FE99A1-F019-42EF-A6DD-FBA9CE0E5FB1}"/>
              </a:ext>
            </a:extLst>
          </p:cNvPr>
          <p:cNvGrpSpPr/>
          <p:nvPr userDrawn="1"/>
        </p:nvGrpSpPr>
        <p:grpSpPr>
          <a:xfrm>
            <a:off x="10987608" y="240670"/>
            <a:ext cx="3243432" cy="1349912"/>
            <a:chOff x="10616154" y="97913"/>
            <a:chExt cx="3619726" cy="1349912"/>
          </a:xfrm>
        </p:grpSpPr>
        <p:pic>
          <p:nvPicPr>
            <p:cNvPr id="12" name="Picture 2" descr="NIRF — SAVEETHA SCHOOL OF MANAGEMENT">
              <a:extLst>
                <a:ext uri="{FF2B5EF4-FFF2-40B4-BE49-F238E27FC236}">
                  <a16:creationId xmlns:a16="http://schemas.microsoft.com/office/drawing/2014/main" id="{9B00A4D8-FB36-4B42-882E-EE775CC50F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7" t="4377" r="28922" b="7151"/>
            <a:stretch/>
          </p:blipFill>
          <p:spPr bwMode="auto">
            <a:xfrm>
              <a:off x="12122688" y="97913"/>
              <a:ext cx="843474" cy="59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Bharath University - Top University In India">
              <a:extLst>
                <a:ext uri="{FF2B5EF4-FFF2-40B4-BE49-F238E27FC236}">
                  <a16:creationId xmlns:a16="http://schemas.microsoft.com/office/drawing/2014/main" id="{8CF62A35-8903-4AEE-9045-1FA034AB8A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939" y="182966"/>
              <a:ext cx="1158298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REDISAPP for Ratings - Eloit">
              <a:extLst>
                <a:ext uri="{FF2B5EF4-FFF2-40B4-BE49-F238E27FC236}">
                  <a16:creationId xmlns:a16="http://schemas.microsoft.com/office/drawing/2014/main" id="{4EC4255E-9275-4645-A3F8-21419123E0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2901" y="114292"/>
              <a:ext cx="1155067" cy="57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MHRD | Innovation Cell - Home">
              <a:extLst>
                <a:ext uri="{FF2B5EF4-FFF2-40B4-BE49-F238E27FC236}">
                  <a16:creationId xmlns:a16="http://schemas.microsoft.com/office/drawing/2014/main" id="{E6BC1D26-C603-41F7-A77B-3E57CF81C4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154" y="789734"/>
              <a:ext cx="1857797" cy="65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Institution's Innovation Council | MHRD">
              <a:extLst>
                <a:ext uri="{FF2B5EF4-FFF2-40B4-BE49-F238E27FC236}">
                  <a16:creationId xmlns:a16="http://schemas.microsoft.com/office/drawing/2014/main" id="{36AC505C-EAFA-4C95-8784-8D5ACB655BD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9" t="20721" r="8879" b="24346"/>
            <a:stretch/>
          </p:blipFill>
          <p:spPr bwMode="auto">
            <a:xfrm>
              <a:off x="12886182" y="774201"/>
              <a:ext cx="1349698" cy="63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 userDrawn="1"/>
        </p:nvGrpSpPr>
        <p:grpSpPr>
          <a:xfrm>
            <a:off x="749519" y="0"/>
            <a:ext cx="3562350" cy="1844902"/>
            <a:chOff x="234198" y="-186320"/>
            <a:chExt cx="3562350" cy="1844902"/>
          </a:xfrm>
        </p:grpSpPr>
        <p:pic>
          <p:nvPicPr>
            <p:cNvPr id="18" name="Picture 2" descr="C:\Users\Admin\Downloads\Logo-01.png">
              <a:extLst>
                <a:ext uri="{FF2B5EF4-FFF2-40B4-BE49-F238E27FC236}">
                  <a16:creationId xmlns:a16="http://schemas.microsoft.com/office/drawing/2014/main" id="{02D2B4F4-68F7-46EA-BCC3-13F31ABED52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34198" y="-186320"/>
              <a:ext cx="3562350" cy="1776902"/>
            </a:xfrm>
            <a:prstGeom prst="rect">
              <a:avLst/>
            </a:prstGeom>
            <a:noFill/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818976-698C-4B2D-82CF-4C7F8843B80D}"/>
                </a:ext>
              </a:extLst>
            </p:cNvPr>
            <p:cNvCxnSpPr/>
            <p:nvPr userDrawn="1"/>
          </p:nvCxnSpPr>
          <p:spPr>
            <a:xfrm flipH="1">
              <a:off x="399360" y="1227695"/>
              <a:ext cx="33123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EB4F58-EB86-4561-A53C-44C59E13C6EA}"/>
                </a:ext>
              </a:extLst>
            </p:cNvPr>
            <p:cNvSpPr txBox="1"/>
            <p:nvPr userDrawn="1"/>
          </p:nvSpPr>
          <p:spPr>
            <a:xfrm>
              <a:off x="314540" y="1227695"/>
              <a:ext cx="34820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dirty="0"/>
                <a:t>Established as per the Section 2(f) of the UGC Act, 1956</a:t>
              </a:r>
            </a:p>
            <a:p>
              <a:r>
                <a:rPr lang="en-IN" sz="1100" dirty="0"/>
                <a:t>Approved by AICTE, COA and BCI, New Delhi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55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Arial" charset="0"/>
              <a:cs typeface="Arial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559C6D-4317-AA46-BAB3-6CD813F0D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34481" y="474943"/>
            <a:ext cx="7454312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36675-CD15-A94E-808B-8D6F84477752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5464016-775B-B140-8812-D9666C711A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481" y="2128723"/>
            <a:ext cx="12961441" cy="5184576"/>
          </a:xfrm>
          <a:prstGeom prst="rect">
            <a:avLst/>
          </a:prstGeom>
        </p:spPr>
        <p:txBody>
          <a:bodyPr lIns="109728" tIns="54864" rIns="109728" bIns="54864"/>
          <a:lstStyle>
            <a:lvl1pPr marL="548640" indent="-548640" algn="l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defRPr sz="29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840106" indent="-548640" algn="l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tabLst/>
              <a:defRPr sz="29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712470" indent="0">
              <a:spcBef>
                <a:spcPts val="0"/>
              </a:spcBef>
              <a:spcAft>
                <a:spcPts val="1680"/>
              </a:spcAft>
              <a:buNone/>
              <a:tabLst/>
              <a:defRPr sz="2400">
                <a:solidFill>
                  <a:schemeClr val="bg1"/>
                </a:solidFill>
              </a:defRPr>
            </a:lvl3pPr>
            <a:lvl4pPr marL="1068706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4pPr>
            <a:lvl5pPr marL="1312544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pic>
        <p:nvPicPr>
          <p:cNvPr id="13" name="Picture 2" descr="C:\Users\Admin\Downloads\Logo-01.png"/>
          <p:cNvPicPr>
            <a:picLocks noChangeAspect="1" noChangeArrowheads="1"/>
          </p:cNvPicPr>
          <p:nvPr userDrawn="1"/>
        </p:nvPicPr>
        <p:blipFill>
          <a:blip r:embed="rId2"/>
          <a:srcRect r="72727"/>
          <a:stretch>
            <a:fillRect/>
          </a:stretch>
        </p:blipFill>
        <p:spPr bwMode="auto">
          <a:xfrm>
            <a:off x="457200" y="6452698"/>
            <a:ext cx="971550" cy="1776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14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0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559C6D-4317-AA46-BAB3-6CD813F0D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34481" y="474943"/>
            <a:ext cx="7454312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36675-CD15-A94E-808B-8D6F84477752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l"/>
            <a:endParaRPr lang="en-US" b="0" i="0" dirty="0">
              <a:solidFill>
                <a:schemeClr val="bg1"/>
              </a:solidFill>
              <a:latin typeface="Roboto Medium" pitchFamily="2" charset="0"/>
              <a:ea typeface="Roboto Medium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5464016-775B-B140-8812-D9666C711A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481" y="2128723"/>
            <a:ext cx="12961441" cy="5184576"/>
          </a:xfrm>
          <a:prstGeom prst="rect">
            <a:avLst/>
          </a:prstGeom>
        </p:spPr>
        <p:txBody>
          <a:bodyPr lIns="109728" tIns="54864" rIns="109728" bIns="54864"/>
          <a:lstStyle>
            <a:lvl1pPr marL="548640" indent="-548640" algn="l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defRPr sz="29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840106" indent="-548640" algn="l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tabLst/>
              <a:defRPr sz="29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712470" indent="0">
              <a:spcBef>
                <a:spcPts val="0"/>
              </a:spcBef>
              <a:spcAft>
                <a:spcPts val="1680"/>
              </a:spcAft>
              <a:buNone/>
              <a:tabLst/>
              <a:defRPr sz="2400">
                <a:solidFill>
                  <a:schemeClr val="bg1"/>
                </a:solidFill>
              </a:defRPr>
            </a:lvl3pPr>
            <a:lvl4pPr marL="1068706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4pPr>
            <a:lvl5pPr marL="1312544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pic>
        <p:nvPicPr>
          <p:cNvPr id="12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 r="73063"/>
          <a:stretch>
            <a:fillRect/>
          </a:stretch>
        </p:blipFill>
        <p:spPr bwMode="auto">
          <a:xfrm>
            <a:off x="381000" y="6455664"/>
            <a:ext cx="990599" cy="1773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14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genda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 Medium" pitchFamily="2" charset="0"/>
              <a:ea typeface="Roboto Medium" pitchFamily="2" charset="0"/>
              <a:cs typeface="Arial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BD9FBF-4057-CE4A-95FF-A7E4437BE4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480" y="2128724"/>
            <a:ext cx="6135082" cy="5183232"/>
          </a:xfrm>
          <a:prstGeom prst="rect">
            <a:avLst/>
          </a:prstGeom>
        </p:spPr>
        <p:txBody>
          <a:bodyPr lIns="109728" tIns="54864" rIns="109728" bIns="54864"/>
          <a:lstStyle>
            <a:lvl1pPr marL="548640" indent="-548640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defRPr sz="29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840106" indent="-548640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tabLst/>
              <a:defRPr sz="29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712470" indent="0">
              <a:spcBef>
                <a:spcPts val="0"/>
              </a:spcBef>
              <a:spcAft>
                <a:spcPts val="1680"/>
              </a:spcAft>
              <a:buNone/>
              <a:tabLst/>
              <a:defRPr sz="2400">
                <a:solidFill>
                  <a:schemeClr val="bg1"/>
                </a:solidFill>
              </a:defRPr>
            </a:lvl3pPr>
            <a:lvl4pPr marL="1068706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4pPr>
            <a:lvl5pPr marL="1312544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61B18F-41E7-EB43-A1A5-986763A09C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01609" y="2128724"/>
            <a:ext cx="6135082" cy="5183232"/>
          </a:xfrm>
          <a:prstGeom prst="rect">
            <a:avLst/>
          </a:prstGeom>
        </p:spPr>
        <p:txBody>
          <a:bodyPr lIns="109728" tIns="54864" rIns="109728" bIns="54864"/>
          <a:lstStyle>
            <a:lvl1pPr marL="548640" indent="-548640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defRPr sz="29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840106" indent="-548640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tabLst/>
              <a:defRPr sz="290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712470" indent="0">
              <a:spcBef>
                <a:spcPts val="0"/>
              </a:spcBef>
              <a:spcAft>
                <a:spcPts val="1680"/>
              </a:spcAft>
              <a:buNone/>
              <a:tabLst/>
              <a:defRPr sz="2400">
                <a:solidFill>
                  <a:schemeClr val="bg1"/>
                </a:solidFill>
              </a:defRPr>
            </a:lvl3pPr>
            <a:lvl4pPr marL="1068706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4pPr>
            <a:lvl5pPr marL="1312544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932FE3-F1D5-2245-8974-1F3F9EDF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34481" y="474943"/>
            <a:ext cx="7454312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 (Two Columns)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6EB652-BF34-374F-BBB8-949977DE2724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b="0" i="0" dirty="0"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5" name="Picture 2" descr="C:\Users\Admin\Downloads\Logo-01.png"/>
          <p:cNvPicPr>
            <a:picLocks noChangeAspect="1" noChangeArrowheads="1"/>
          </p:cNvPicPr>
          <p:nvPr userDrawn="1"/>
        </p:nvPicPr>
        <p:blipFill>
          <a:blip r:embed="rId2"/>
          <a:srcRect r="72727"/>
          <a:stretch>
            <a:fillRect/>
          </a:stretch>
        </p:blipFill>
        <p:spPr bwMode="auto">
          <a:xfrm>
            <a:off x="457200" y="6452698"/>
            <a:ext cx="971550" cy="1776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1344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Agenda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1332D7-0D98-FA4F-A93A-534F7C2A5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24" y="-1"/>
            <a:ext cx="14635823" cy="825580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BD9FBF-4057-CE4A-95FF-A7E4437BE4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480" y="2128724"/>
            <a:ext cx="6135082" cy="5183232"/>
          </a:xfrm>
          <a:prstGeom prst="rect">
            <a:avLst/>
          </a:prstGeom>
        </p:spPr>
        <p:txBody>
          <a:bodyPr lIns="109728" tIns="54864" rIns="109728" bIns="54864"/>
          <a:lstStyle>
            <a:lvl1pPr marL="548640" indent="-548640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defRPr sz="29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840106" indent="-548640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tabLst/>
              <a:defRPr sz="29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712470" indent="0">
              <a:spcBef>
                <a:spcPts val="0"/>
              </a:spcBef>
              <a:spcAft>
                <a:spcPts val="1680"/>
              </a:spcAft>
              <a:buNone/>
              <a:tabLst/>
              <a:defRPr sz="2400">
                <a:solidFill>
                  <a:schemeClr val="bg1"/>
                </a:solidFill>
              </a:defRPr>
            </a:lvl3pPr>
            <a:lvl4pPr marL="1068706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4pPr>
            <a:lvl5pPr marL="1312544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61B18F-41E7-EB43-A1A5-986763A09C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01609" y="2128724"/>
            <a:ext cx="6135082" cy="5183232"/>
          </a:xfrm>
          <a:prstGeom prst="rect">
            <a:avLst/>
          </a:prstGeom>
        </p:spPr>
        <p:txBody>
          <a:bodyPr lIns="109728" tIns="54864" rIns="109728" bIns="54864"/>
          <a:lstStyle>
            <a:lvl1pPr marL="548640" indent="-548640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defRPr sz="29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840106" indent="-548640">
              <a:spcBef>
                <a:spcPts val="0"/>
              </a:spcBef>
              <a:spcAft>
                <a:spcPts val="1680"/>
              </a:spcAft>
              <a:buFont typeface="+mj-lt"/>
              <a:buAutoNum type="arabicPeriod"/>
              <a:tabLst/>
              <a:defRPr sz="29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712470" indent="0">
              <a:spcBef>
                <a:spcPts val="0"/>
              </a:spcBef>
              <a:spcAft>
                <a:spcPts val="1680"/>
              </a:spcAft>
              <a:buNone/>
              <a:tabLst/>
              <a:defRPr sz="2400">
                <a:solidFill>
                  <a:schemeClr val="bg1"/>
                </a:solidFill>
              </a:defRPr>
            </a:lvl3pPr>
            <a:lvl4pPr marL="1068706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4pPr>
            <a:lvl5pPr marL="1312544" indent="0">
              <a:spcBef>
                <a:spcPts val="0"/>
              </a:spcBef>
              <a:spcAft>
                <a:spcPts val="1680"/>
              </a:spcAft>
              <a:buNone/>
              <a:tabLst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932FE3-F1D5-2245-8974-1F3F9EDF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34481" y="474943"/>
            <a:ext cx="7454312" cy="1005842"/>
          </a:xfrm>
          <a:prstGeom prst="rect">
            <a:avLst/>
          </a:prstGeom>
        </p:spPr>
        <p:txBody>
          <a:bodyPr lIns="109728" tIns="54864" rIns="109728" bIns="54864" anchor="ctr" anchorCtr="0">
            <a:noAutofit/>
          </a:bodyPr>
          <a:lstStyle>
            <a:lvl1pPr algn="l">
              <a:defRPr sz="34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 (Two Columns)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6EB652-BF34-374F-BBB8-949977DE2724}"/>
              </a:ext>
            </a:extLst>
          </p:cNvPr>
          <p:cNvSpPr/>
          <p:nvPr userDrawn="1"/>
        </p:nvSpPr>
        <p:spPr>
          <a:xfrm>
            <a:off x="618422" y="474943"/>
            <a:ext cx="102072" cy="1009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Roboto Medium" pitchFamily="2" charset="0"/>
              <a:ea typeface="Roboto Medium" pitchFamily="2" charset="0"/>
            </a:endParaRPr>
          </a:p>
        </p:txBody>
      </p:sp>
      <p:pic>
        <p:nvPicPr>
          <p:cNvPr id="15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668001" y="0"/>
            <a:ext cx="3677478" cy="1773936"/>
          </a:xfrm>
          <a:prstGeom prst="rect">
            <a:avLst/>
          </a:prstGeom>
          <a:noFill/>
        </p:spPr>
      </p:pic>
      <p:pic>
        <p:nvPicPr>
          <p:cNvPr id="12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>
            <a:lum bright="-10000"/>
          </a:blip>
          <a:srcRect l="3927" t="30524" r="85471" b="29793"/>
          <a:stretch>
            <a:fillRect/>
          </a:stretch>
        </p:blipFill>
        <p:spPr bwMode="auto">
          <a:xfrm>
            <a:off x="10410092" y="609600"/>
            <a:ext cx="4220308" cy="76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134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50" r:id="rId2"/>
    <p:sldLayoutId id="2147483668" r:id="rId3"/>
    <p:sldLayoutId id="2147483669" r:id="rId4"/>
    <p:sldLayoutId id="2147483679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9" r:id="rId3"/>
    <p:sldLayoutId id="2147483748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554" y="2545908"/>
            <a:ext cx="13006845" cy="210011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Lecture 1.1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6000" b="1" dirty="0">
                <a:solidFill>
                  <a:srgbClr val="002060"/>
                </a:solidFill>
              </a:rPr>
              <a:t>Introduction to computer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55887" y="4923081"/>
            <a:ext cx="11240913" cy="489584"/>
          </a:xfrm>
        </p:spPr>
        <p:txBody>
          <a:bodyPr/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School of Computing and Information Technology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70264" y="7010400"/>
            <a:ext cx="8106859" cy="489584"/>
          </a:xfrm>
        </p:spPr>
        <p:txBody>
          <a:bodyPr/>
          <a:lstStyle/>
          <a:p>
            <a:r>
              <a:rPr lang="en-US" dirty="0"/>
              <a:t>Year: 2021- 2022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255887" y="5689724"/>
            <a:ext cx="8106859" cy="1320676"/>
          </a:xfrm>
        </p:spPr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Bhavya.K</a:t>
            </a:r>
            <a:r>
              <a:rPr lang="en-US" b="1" dirty="0">
                <a:solidFill>
                  <a:srgbClr val="0070C0"/>
                </a:solidFill>
              </a:rPr>
              <a:t> R</a:t>
            </a:r>
            <a:endParaRPr lang="en-IN" b="1" dirty="0">
              <a:solidFill>
                <a:srgbClr val="0070C0"/>
              </a:solidFill>
            </a:endParaRPr>
          </a:p>
          <a:p>
            <a:r>
              <a:rPr lang="en-IN" sz="2600" b="1" dirty="0" err="1">
                <a:solidFill>
                  <a:schemeClr val="tx1"/>
                </a:solidFill>
              </a:rPr>
              <a:t>bhavya.kr@reva.edu.in</a:t>
            </a:r>
            <a:endParaRPr lang="en-IN" sz="2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Types of computer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en-IN" sz="3200" dirty="0">
                <a:latin typeface="+mj-lt"/>
              </a:rPr>
              <a:t>Minicomputer </a:t>
            </a:r>
          </a:p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endParaRPr lang="en-IN" sz="3200" dirty="0">
              <a:latin typeface="+mj-lt"/>
              <a:cs typeface="Calibri"/>
            </a:endParaRP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It is a midsize multi-processing system capable of supporting up to 250 users simultaneously.  </a:t>
            </a:r>
            <a:endParaRPr lang="en-US" sz="3200" dirty="0">
              <a:latin typeface="+mj-lt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33800"/>
            <a:ext cx="4191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5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Types of computer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en-IN" sz="3200" dirty="0">
                <a:latin typeface="+mj-lt"/>
              </a:rPr>
              <a:t>Mainframe </a:t>
            </a:r>
          </a:p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endParaRPr lang="en-IN" sz="3200" dirty="0">
              <a:latin typeface="+mj-lt"/>
              <a:cs typeface="Calibri"/>
            </a:endParaRP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Mainframe is very large in size and is an expensive computer capable of supporting hundreds or even thousands of users simultaneously. </a:t>
            </a: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Mainframe executes many programs concurrently and supports many simultaneous execution of programs.  </a:t>
            </a:r>
            <a:endParaRPr lang="en-US" sz="3200" dirty="0">
              <a:latin typeface="+mj-lt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4793371"/>
            <a:ext cx="39528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2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Types of computer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en-IN" sz="3200" dirty="0">
                <a:latin typeface="+mj-lt"/>
              </a:rPr>
              <a:t>Super Computer</a:t>
            </a:r>
          </a:p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endParaRPr lang="en-IN" sz="3200" dirty="0">
              <a:latin typeface="+mj-lt"/>
              <a:cs typeface="Calibri"/>
            </a:endParaRP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Supercomputers are one of the fastest computers currently available. </a:t>
            </a: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Supercomputers are very expensive and are employed for specialized applications that require immense amount of mathematical calculations (number crunching).</a:t>
            </a:r>
            <a:endParaRPr lang="en-US" sz="3200" dirty="0">
              <a:latin typeface="+mj-lt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4267200"/>
            <a:ext cx="34861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4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Components of computer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spcBef>
                <a:spcPts val="105"/>
              </a:spcBef>
              <a:buNone/>
            </a:pPr>
            <a:r>
              <a:rPr lang="en-US" altLang="ja-JP" sz="3200" dirty="0">
                <a:latin typeface="+mj-lt"/>
              </a:rPr>
              <a:t>Computer systems consist of three components as shown in below image: </a:t>
            </a:r>
            <a:r>
              <a:rPr lang="en-US" altLang="ja-JP" sz="3200" b="1" dirty="0">
                <a:latin typeface="+mj-lt"/>
              </a:rPr>
              <a:t>Central Processing Unit, Input devices and Output devices</a:t>
            </a:r>
            <a:r>
              <a:rPr lang="en-US" altLang="ja-JP" sz="3200" dirty="0">
                <a:latin typeface="+mj-lt"/>
              </a:rPr>
              <a:t>. Input devices provide data input to processor, which processes data and generates useful information that’s displayed to the user through output devices. This is stored in computer’s memory.</a:t>
            </a:r>
            <a:endParaRPr lang="en-US" sz="3200" dirty="0">
              <a:latin typeface="+mj-lt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577" y="3843036"/>
            <a:ext cx="8467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4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Components of computer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marR="5086985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3200" spc="-5" dirty="0">
                <a:solidFill>
                  <a:srgbClr val="FF6600"/>
                </a:solidFill>
                <a:latin typeface="+mj-lt"/>
                <a:cs typeface="Calibri"/>
              </a:rPr>
              <a:t>Input</a:t>
            </a:r>
            <a:r>
              <a:rPr lang="en-US" sz="3200" spc="25" dirty="0">
                <a:solidFill>
                  <a:srgbClr val="FF6600"/>
                </a:solidFill>
                <a:latin typeface="+mj-lt"/>
                <a:cs typeface="Calibri"/>
              </a:rPr>
              <a:t> </a:t>
            </a:r>
            <a:r>
              <a:rPr lang="en-US" sz="3200" spc="-5" dirty="0">
                <a:solidFill>
                  <a:srgbClr val="FF6600"/>
                </a:solidFill>
                <a:latin typeface="+mj-lt"/>
                <a:cs typeface="Calibri"/>
              </a:rPr>
              <a:t>Unit</a:t>
            </a:r>
            <a:endParaRPr lang="en-US" sz="3200" dirty="0">
              <a:latin typeface="+mj-lt"/>
              <a:cs typeface="Calibri"/>
            </a:endParaRPr>
          </a:p>
          <a:p>
            <a:pPr marL="12700" marR="297815">
              <a:lnSpc>
                <a:spcPct val="100000"/>
              </a:lnSpc>
            </a:pPr>
            <a:r>
              <a:rPr lang="en-US" sz="3200" spc="-5" dirty="0">
                <a:latin typeface="+mj-lt"/>
                <a:cs typeface="Calibri"/>
              </a:rPr>
              <a:t>A</a:t>
            </a:r>
            <a:r>
              <a:rPr lang="en-US" sz="3200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device</a:t>
            </a:r>
            <a:r>
              <a:rPr lang="en-US" sz="3200" spc="5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through</a:t>
            </a:r>
            <a:r>
              <a:rPr lang="en-US" sz="3200" spc="30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which</a:t>
            </a:r>
            <a:r>
              <a:rPr lang="en-US" sz="3200" spc="15" dirty="0">
                <a:latin typeface="+mj-lt"/>
                <a:cs typeface="Calibri"/>
              </a:rPr>
              <a:t> </a:t>
            </a:r>
            <a:r>
              <a:rPr lang="en-US" sz="3200" spc="-25" dirty="0">
                <a:latin typeface="+mj-lt"/>
                <a:cs typeface="Calibri"/>
              </a:rPr>
              <a:t>data</a:t>
            </a:r>
            <a:r>
              <a:rPr lang="en-US" sz="3200" spc="2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and</a:t>
            </a:r>
            <a:r>
              <a:rPr lang="en-US" sz="3200" spc="25" dirty="0">
                <a:latin typeface="+mj-lt"/>
                <a:cs typeface="Calibri"/>
              </a:rPr>
              <a:t> </a:t>
            </a:r>
            <a:r>
              <a:rPr lang="en-US" sz="3200" spc="-20" dirty="0">
                <a:latin typeface="+mj-lt"/>
                <a:cs typeface="Calibri"/>
              </a:rPr>
              <a:t>programs</a:t>
            </a:r>
            <a:r>
              <a:rPr lang="en-US" sz="3200" spc="45" dirty="0">
                <a:latin typeface="+mj-lt"/>
                <a:cs typeface="Calibri"/>
              </a:rPr>
              <a:t> </a:t>
            </a:r>
            <a:r>
              <a:rPr lang="en-US" sz="3200" spc="-20" dirty="0">
                <a:latin typeface="+mj-lt"/>
                <a:cs typeface="Calibri"/>
              </a:rPr>
              <a:t>from </a:t>
            </a:r>
            <a:r>
              <a:rPr lang="en-US" sz="3200" spc="-70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the</a:t>
            </a:r>
            <a:r>
              <a:rPr lang="en-US" sz="3200" spc="5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outside</a:t>
            </a:r>
            <a:r>
              <a:rPr lang="en-US" sz="3200" spc="15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world</a:t>
            </a:r>
            <a:r>
              <a:rPr lang="en-US" sz="3200" spc="5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enter</a:t>
            </a:r>
            <a:r>
              <a:rPr lang="en-US" sz="3200" spc="5" dirty="0"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the </a:t>
            </a:r>
            <a:r>
              <a:rPr lang="en-US" sz="3200" spc="-15" dirty="0">
                <a:latin typeface="+mj-lt"/>
                <a:cs typeface="Calibri"/>
              </a:rPr>
              <a:t>computer</a:t>
            </a:r>
            <a:r>
              <a:rPr lang="en-US" sz="3200" spc="50" dirty="0">
                <a:latin typeface="+mj-lt"/>
                <a:cs typeface="Calibri"/>
              </a:rPr>
              <a:t> </a:t>
            </a:r>
            <a:r>
              <a:rPr lang="en-US" sz="3200" spc="-30" dirty="0">
                <a:latin typeface="+mj-lt"/>
                <a:cs typeface="Calibri"/>
              </a:rPr>
              <a:t>system.</a:t>
            </a:r>
            <a:endParaRPr lang="en-US" sz="3200" dirty="0">
              <a:latin typeface="+mj-lt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spc="-10" dirty="0">
              <a:solidFill>
                <a:srgbClr val="FF6600"/>
              </a:solidFill>
              <a:latin typeface="+mj-lt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spc="-10" dirty="0">
                <a:solidFill>
                  <a:srgbClr val="FF6600"/>
                </a:solidFill>
                <a:latin typeface="+mj-lt"/>
                <a:cs typeface="Calibri"/>
              </a:rPr>
              <a:t>Output</a:t>
            </a:r>
            <a:r>
              <a:rPr lang="en-US" sz="3200" spc="15" dirty="0">
                <a:solidFill>
                  <a:srgbClr val="FF6600"/>
                </a:solidFill>
                <a:latin typeface="+mj-lt"/>
                <a:cs typeface="Calibri"/>
              </a:rPr>
              <a:t> </a:t>
            </a:r>
            <a:r>
              <a:rPr lang="en-US" sz="3200" spc="-10" dirty="0">
                <a:solidFill>
                  <a:srgbClr val="FF6600"/>
                </a:solidFill>
                <a:latin typeface="+mj-lt"/>
                <a:cs typeface="Calibri"/>
              </a:rPr>
              <a:t>unit</a:t>
            </a:r>
            <a:endParaRPr lang="en-US" sz="3200" dirty="0">
              <a:latin typeface="+mj-lt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US" sz="3200" spc="-5" dirty="0">
                <a:latin typeface="+mj-lt"/>
                <a:cs typeface="Calibri"/>
              </a:rPr>
              <a:t>A</a:t>
            </a:r>
            <a:r>
              <a:rPr lang="en-US" sz="3200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device</a:t>
            </a:r>
            <a:r>
              <a:rPr lang="en-US" sz="3200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through</a:t>
            </a:r>
            <a:r>
              <a:rPr lang="en-US" sz="3200" spc="2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which</a:t>
            </a:r>
            <a:r>
              <a:rPr lang="en-US" sz="3200" spc="20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results</a:t>
            </a:r>
            <a:r>
              <a:rPr lang="en-US" sz="3200" dirty="0">
                <a:latin typeface="+mj-lt"/>
                <a:cs typeface="Calibri"/>
              </a:rPr>
              <a:t> </a:t>
            </a:r>
            <a:r>
              <a:rPr lang="en-US" sz="3200" spc="-20" dirty="0">
                <a:latin typeface="+mj-lt"/>
                <a:cs typeface="Calibri"/>
              </a:rPr>
              <a:t>stored</a:t>
            </a:r>
            <a:r>
              <a:rPr lang="en-US" sz="3200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in</a:t>
            </a:r>
            <a:r>
              <a:rPr lang="en-US" sz="3200" spc="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the </a:t>
            </a:r>
            <a:r>
              <a:rPr lang="en-US" sz="3200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computer</a:t>
            </a:r>
            <a:r>
              <a:rPr lang="en-US" sz="3200" spc="15" dirty="0"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memory</a:t>
            </a:r>
            <a:r>
              <a:rPr lang="en-US" sz="3200" spc="5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are</a:t>
            </a:r>
            <a:r>
              <a:rPr lang="en-US" sz="3200" spc="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made</a:t>
            </a:r>
            <a:r>
              <a:rPr lang="en-US" sz="3200" spc="20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available</a:t>
            </a:r>
            <a:r>
              <a:rPr lang="en-US" sz="3200" spc="25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outside</a:t>
            </a:r>
            <a:r>
              <a:rPr lang="en-US" sz="3200" spc="20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the </a:t>
            </a:r>
            <a:r>
              <a:rPr lang="en-US" sz="3200" spc="-710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computer</a:t>
            </a:r>
            <a:r>
              <a:rPr lang="en-US" sz="3200" spc="10" dirty="0">
                <a:latin typeface="+mj-lt"/>
                <a:cs typeface="Calibri"/>
              </a:rPr>
              <a:t> </a:t>
            </a:r>
            <a:r>
              <a:rPr lang="en-US" sz="3200" spc="-30" dirty="0">
                <a:latin typeface="+mj-lt"/>
                <a:cs typeface="Calibri"/>
              </a:rPr>
              <a:t>system.</a:t>
            </a:r>
          </a:p>
          <a:p>
            <a:pPr marL="12700" marR="5080">
              <a:lnSpc>
                <a:spcPct val="100000"/>
              </a:lnSpc>
            </a:pPr>
            <a:endParaRPr lang="en-US" sz="2600" spc="-30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0374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454312" cy="529111"/>
          </a:xfrm>
        </p:spPr>
        <p:txBody>
          <a:bodyPr/>
          <a:lstStyle/>
          <a:p>
            <a:r>
              <a:rPr lang="en-IN" spc="-10" dirty="0"/>
              <a:t>Components of computer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28600" y="1214911"/>
            <a:ext cx="14173200" cy="670988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85"/>
              </a:spcBef>
              <a:buNone/>
            </a:pPr>
            <a:r>
              <a:rPr lang="en-US" sz="3200" spc="-15" dirty="0">
                <a:solidFill>
                  <a:srgbClr val="FFC000"/>
                </a:solidFill>
                <a:latin typeface="+mj-lt"/>
                <a:cs typeface="Calibri"/>
              </a:rPr>
              <a:t>Central</a:t>
            </a:r>
            <a:r>
              <a:rPr lang="en-US" sz="3200" spc="-10" dirty="0">
                <a:solidFill>
                  <a:srgbClr val="FFC000"/>
                </a:solidFill>
                <a:latin typeface="+mj-lt"/>
                <a:cs typeface="Calibri"/>
              </a:rPr>
              <a:t> processing </a:t>
            </a:r>
            <a:r>
              <a:rPr lang="en-US" sz="3200" spc="-5" dirty="0">
                <a:solidFill>
                  <a:srgbClr val="FFC000"/>
                </a:solidFill>
                <a:latin typeface="+mj-lt"/>
                <a:cs typeface="Calibri"/>
              </a:rPr>
              <a:t>unit</a:t>
            </a:r>
            <a:r>
              <a:rPr lang="en-US" sz="3200" spc="-10" dirty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–</a:t>
            </a:r>
            <a:r>
              <a:rPr lang="en-US" sz="3200" spc="-10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Comprises</a:t>
            </a:r>
            <a:r>
              <a:rPr lang="en-US" sz="3200" spc="-10" dirty="0">
                <a:latin typeface="+mj-lt"/>
                <a:cs typeface="Calibri"/>
              </a:rPr>
              <a:t> three </a:t>
            </a:r>
            <a:r>
              <a:rPr lang="en-US" sz="3200" spc="-5" dirty="0">
                <a:latin typeface="+mj-lt"/>
                <a:cs typeface="Calibri"/>
              </a:rPr>
              <a:t>parts</a:t>
            </a:r>
            <a:endParaRPr lang="en-US" sz="3200" dirty="0">
              <a:latin typeface="+mj-lt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545"/>
              </a:spcBef>
              <a:buAutoNum type="arabicPeriod"/>
              <a:tabLst>
                <a:tab pos="287020" algn="l"/>
              </a:tabLst>
            </a:pPr>
            <a:r>
              <a:rPr lang="en-US" sz="3200" spc="-5" dirty="0">
                <a:solidFill>
                  <a:srgbClr val="FF6600"/>
                </a:solidFill>
                <a:latin typeface="+mj-lt"/>
                <a:cs typeface="Calibri"/>
              </a:rPr>
              <a:t>Arithmetic/Logic</a:t>
            </a:r>
            <a:r>
              <a:rPr lang="en-US" sz="3200" spc="-25" dirty="0">
                <a:solidFill>
                  <a:srgbClr val="FF6600"/>
                </a:solidFill>
                <a:latin typeface="+mj-lt"/>
                <a:cs typeface="Calibri"/>
              </a:rPr>
              <a:t> </a:t>
            </a:r>
            <a:r>
              <a:rPr lang="en-US" sz="3200" spc="-5" dirty="0">
                <a:solidFill>
                  <a:srgbClr val="FF6600"/>
                </a:solidFill>
                <a:latin typeface="+mj-lt"/>
                <a:cs typeface="Calibri"/>
              </a:rPr>
              <a:t>Unit</a:t>
            </a:r>
            <a:endParaRPr lang="en-US" sz="3200" dirty="0">
              <a:latin typeface="+mj-lt"/>
              <a:cs typeface="Calibri"/>
            </a:endParaRPr>
          </a:p>
          <a:p>
            <a:pPr marL="0" marR="5080" indent="0">
              <a:lnSpc>
                <a:spcPct val="100000"/>
              </a:lnSpc>
              <a:buNone/>
            </a:pPr>
            <a:r>
              <a:rPr lang="en-US" sz="3200" spc="-15" dirty="0">
                <a:latin typeface="+mj-lt"/>
                <a:cs typeface="Calibri"/>
              </a:rPr>
              <a:t>Performs </a:t>
            </a:r>
            <a:r>
              <a:rPr lang="en-US" sz="3200" spc="-5" dirty="0">
                <a:latin typeface="+mj-lt"/>
                <a:cs typeface="Calibri"/>
              </a:rPr>
              <a:t>basic arithmetic </a:t>
            </a:r>
            <a:r>
              <a:rPr lang="en-US" sz="3200" spc="-10" dirty="0">
                <a:latin typeface="+mj-lt"/>
                <a:cs typeface="Calibri"/>
              </a:rPr>
              <a:t>operations </a:t>
            </a:r>
            <a:r>
              <a:rPr lang="en-US" sz="3200" spc="-5" dirty="0">
                <a:latin typeface="+mj-lt"/>
                <a:cs typeface="Calibri"/>
              </a:rPr>
              <a:t>such </a:t>
            </a:r>
            <a:r>
              <a:rPr lang="en-US" sz="3200" dirty="0">
                <a:latin typeface="+mj-lt"/>
                <a:cs typeface="Calibri"/>
              </a:rPr>
              <a:t>as </a:t>
            </a:r>
            <a:r>
              <a:rPr lang="en-US" sz="3200" spc="-5" dirty="0">
                <a:latin typeface="+mj-lt"/>
                <a:cs typeface="Calibri"/>
              </a:rPr>
              <a:t>addition </a:t>
            </a:r>
            <a:r>
              <a:rPr lang="en-US" sz="3200" dirty="0">
                <a:latin typeface="+mj-lt"/>
                <a:cs typeface="Calibri"/>
              </a:rPr>
              <a:t>and </a:t>
            </a:r>
            <a:r>
              <a:rPr lang="en-US" sz="3200" spc="-10" dirty="0">
                <a:latin typeface="+mj-lt"/>
                <a:cs typeface="Calibri"/>
              </a:rPr>
              <a:t>subtraction 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Performs</a:t>
            </a:r>
            <a:r>
              <a:rPr lang="en-US" sz="3200" spc="185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logical</a:t>
            </a:r>
            <a:r>
              <a:rPr lang="en-US" sz="3200" spc="175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operations</a:t>
            </a:r>
            <a:r>
              <a:rPr lang="en-US" sz="3200" spc="185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such</a:t>
            </a:r>
            <a:r>
              <a:rPr lang="en-US" sz="3200" spc="170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as</a:t>
            </a:r>
            <a:r>
              <a:rPr lang="en-US" sz="3200" spc="190" dirty="0">
                <a:latin typeface="+mj-lt"/>
                <a:cs typeface="Calibri"/>
              </a:rPr>
              <a:t> </a:t>
            </a:r>
            <a:r>
              <a:rPr lang="en-US" sz="3200" spc="-20" dirty="0">
                <a:latin typeface="+mj-lt"/>
                <a:cs typeface="Calibri"/>
              </a:rPr>
              <a:t>AND,</a:t>
            </a:r>
            <a:r>
              <a:rPr lang="en-US" sz="3200" spc="18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OR,</a:t>
            </a:r>
            <a:r>
              <a:rPr lang="en-US" sz="3200" spc="18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and</a:t>
            </a:r>
            <a:r>
              <a:rPr lang="en-US" sz="3200" spc="180" dirty="0">
                <a:latin typeface="+mj-lt"/>
                <a:cs typeface="Calibri"/>
              </a:rPr>
              <a:t> </a:t>
            </a:r>
            <a:r>
              <a:rPr lang="en-US" sz="3200" spc="-70" dirty="0">
                <a:latin typeface="+mj-lt"/>
                <a:cs typeface="Calibri"/>
              </a:rPr>
              <a:t>NOT.</a:t>
            </a:r>
            <a:r>
              <a:rPr lang="en-US" sz="3200" spc="185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Most</a:t>
            </a:r>
            <a:r>
              <a:rPr lang="en-US" sz="3200" spc="170" dirty="0"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modern</a:t>
            </a:r>
            <a:r>
              <a:rPr lang="en-US" sz="3200" spc="180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ALUs </a:t>
            </a:r>
            <a:r>
              <a:rPr lang="en-US" sz="3200" spc="-480" dirty="0">
                <a:latin typeface="+mj-lt"/>
                <a:cs typeface="Calibri"/>
              </a:rPr>
              <a:t> </a:t>
            </a:r>
            <a:r>
              <a:rPr lang="en-US" sz="3200" spc="-20" dirty="0">
                <a:latin typeface="+mj-lt"/>
                <a:cs typeface="Calibri"/>
              </a:rPr>
              <a:t>have</a:t>
            </a:r>
            <a:r>
              <a:rPr lang="en-US" sz="3200" spc="375" dirty="0"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a</a:t>
            </a:r>
            <a:r>
              <a:rPr lang="en-US" sz="3200" spc="390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small</a:t>
            </a:r>
            <a:r>
              <a:rPr lang="en-US" sz="3200" spc="380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amount</a:t>
            </a:r>
            <a:r>
              <a:rPr lang="en-US" sz="3200" spc="380" dirty="0"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of</a:t>
            </a:r>
            <a:r>
              <a:rPr lang="en-US" sz="3200" spc="380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special</a:t>
            </a:r>
            <a:r>
              <a:rPr lang="en-US" sz="3200" spc="380" dirty="0">
                <a:latin typeface="+mj-lt"/>
                <a:cs typeface="Calibri"/>
              </a:rPr>
              <a:t> </a:t>
            </a:r>
            <a:r>
              <a:rPr lang="en-US" sz="3200" spc="-20" dirty="0">
                <a:latin typeface="+mj-lt"/>
                <a:cs typeface="Calibri"/>
              </a:rPr>
              <a:t>storage</a:t>
            </a:r>
            <a:r>
              <a:rPr lang="en-US" sz="3200" spc="385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units</a:t>
            </a:r>
            <a:r>
              <a:rPr lang="en-US" sz="3200" spc="380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called</a:t>
            </a:r>
            <a:r>
              <a:rPr lang="en-US" sz="3200" spc="380" dirty="0">
                <a:latin typeface="+mj-lt"/>
                <a:cs typeface="Calibri"/>
              </a:rPr>
              <a:t> </a:t>
            </a:r>
            <a:r>
              <a:rPr lang="en-US" sz="3200" spc="-15" dirty="0">
                <a:solidFill>
                  <a:srgbClr val="FF6600"/>
                </a:solidFill>
                <a:latin typeface="+mj-lt"/>
                <a:cs typeface="Calibri"/>
              </a:rPr>
              <a:t>registers</a:t>
            </a:r>
            <a:r>
              <a:rPr lang="en-US" sz="3200" spc="380" dirty="0">
                <a:solidFill>
                  <a:srgbClr val="FF6600"/>
                </a:solidFill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that</a:t>
            </a:r>
            <a:r>
              <a:rPr lang="en-US" sz="3200" spc="380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can</a:t>
            </a:r>
            <a:r>
              <a:rPr lang="en-US" sz="3200" spc="380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be </a:t>
            </a:r>
            <a:r>
              <a:rPr lang="en-US" sz="3200" spc="-484" dirty="0"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accessed</a:t>
            </a:r>
            <a:r>
              <a:rPr lang="en-US" sz="3200" spc="-5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faster</a:t>
            </a:r>
            <a:r>
              <a:rPr lang="en-US" sz="3200" spc="-25" dirty="0"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than</a:t>
            </a:r>
            <a:r>
              <a:rPr lang="en-US" sz="3200" spc="-15" dirty="0"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main</a:t>
            </a:r>
            <a:r>
              <a:rPr lang="en-US" sz="3200" spc="-15" dirty="0">
                <a:latin typeface="+mj-lt"/>
                <a:cs typeface="Calibri"/>
              </a:rPr>
              <a:t> </a:t>
            </a:r>
            <a:r>
              <a:rPr lang="en-US" sz="3200" spc="-20" dirty="0">
                <a:latin typeface="+mj-lt"/>
                <a:cs typeface="Calibri"/>
              </a:rPr>
              <a:t>memory.</a:t>
            </a:r>
            <a:endParaRPr lang="en-US" sz="3200" dirty="0">
              <a:latin typeface="+mj-lt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530"/>
              </a:spcBef>
              <a:buAutoNum type="arabicPeriod" startAt="2"/>
              <a:tabLst>
                <a:tab pos="287020" algn="l"/>
              </a:tabLst>
            </a:pPr>
            <a:r>
              <a:rPr lang="en-US" sz="3200" spc="-10" dirty="0">
                <a:solidFill>
                  <a:srgbClr val="FF6600"/>
                </a:solidFill>
                <a:latin typeface="+mj-lt"/>
                <a:cs typeface="Calibri"/>
              </a:rPr>
              <a:t>Control</a:t>
            </a:r>
            <a:r>
              <a:rPr lang="en-US" sz="3200" spc="-40" dirty="0">
                <a:solidFill>
                  <a:srgbClr val="FF6600"/>
                </a:solidFill>
                <a:latin typeface="+mj-lt"/>
                <a:cs typeface="Calibri"/>
              </a:rPr>
              <a:t> </a:t>
            </a:r>
            <a:r>
              <a:rPr lang="en-US" sz="3200" spc="-10" dirty="0">
                <a:solidFill>
                  <a:srgbClr val="FF6600"/>
                </a:solidFill>
                <a:latin typeface="+mj-lt"/>
                <a:cs typeface="Calibri"/>
              </a:rPr>
              <a:t>unit</a:t>
            </a:r>
            <a:endParaRPr lang="en-US" sz="3200" dirty="0">
              <a:latin typeface="+mj-lt"/>
              <a:cs typeface="Calibri"/>
            </a:endParaRPr>
          </a:p>
          <a:p>
            <a:pPr marL="0" marR="5715" indent="0" algn="just">
              <a:lnSpc>
                <a:spcPts val="2380"/>
              </a:lnSpc>
              <a:spcBef>
                <a:spcPts val="825"/>
              </a:spcBef>
              <a:buNone/>
              <a:tabLst>
                <a:tab pos="1494155" algn="l"/>
                <a:tab pos="5526405" algn="l"/>
                <a:tab pos="6675755" algn="l"/>
              </a:tabLst>
            </a:pPr>
            <a:r>
              <a:rPr lang="en-US" sz="3200" spc="-5" dirty="0">
                <a:latin typeface="+mj-lt"/>
                <a:cs typeface="Calibri"/>
              </a:rPr>
              <a:t>It</a:t>
            </a:r>
            <a:r>
              <a:rPr lang="en-US" sz="3200" spc="520" dirty="0">
                <a:latin typeface="+mj-lt"/>
                <a:cs typeface="Calibri"/>
              </a:rPr>
              <a:t> </a:t>
            </a:r>
            <a:r>
              <a:rPr lang="en-US" sz="3200" spc="-20" dirty="0">
                <a:latin typeface="+mj-lt"/>
                <a:cs typeface="Calibri"/>
              </a:rPr>
              <a:t>organizes </a:t>
            </a:r>
            <a:r>
              <a:rPr lang="en-US" sz="3200" dirty="0">
                <a:latin typeface="+mj-lt"/>
                <a:cs typeface="Calibri"/>
              </a:rPr>
              <a:t>the</a:t>
            </a:r>
            <a:r>
              <a:rPr lang="en-US" sz="3200" spc="500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computer</a:t>
            </a:r>
            <a:r>
              <a:rPr lang="en-US" sz="3200" spc="505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to</a:t>
            </a:r>
            <a:r>
              <a:rPr lang="en-US" sz="3200" spc="509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work</a:t>
            </a:r>
            <a:r>
              <a:rPr lang="en-US" sz="3200" spc="505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computer	</a:t>
            </a:r>
            <a:r>
              <a:rPr lang="en-US" sz="3200" spc="-5" dirty="0">
                <a:latin typeface="+mj-lt"/>
                <a:cs typeface="Calibri"/>
              </a:rPr>
              <a:t>as</a:t>
            </a:r>
            <a:r>
              <a:rPr lang="en-US" sz="3200" spc="509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single	</a:t>
            </a:r>
            <a:r>
              <a:rPr lang="en-US" sz="3200" spc="-5" dirty="0">
                <a:latin typeface="+mj-lt"/>
                <a:cs typeface="Calibri"/>
              </a:rPr>
              <a:t>unit</a:t>
            </a:r>
            <a:r>
              <a:rPr lang="en-US" sz="3200" spc="450" dirty="0">
                <a:latin typeface="+mj-lt"/>
                <a:cs typeface="Calibri"/>
              </a:rPr>
              <a:t> </a:t>
            </a:r>
            <a:r>
              <a:rPr lang="en-US" sz="3200" dirty="0">
                <a:latin typeface="+mj-lt"/>
                <a:cs typeface="Calibri"/>
              </a:rPr>
              <a:t>&amp;</a:t>
            </a:r>
            <a:r>
              <a:rPr lang="en-US" sz="3200" spc="455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generates </a:t>
            </a:r>
            <a:r>
              <a:rPr lang="en-US" sz="3200" spc="-484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control</a:t>
            </a:r>
            <a:r>
              <a:rPr lang="en-US" sz="3200" spc="10" dirty="0">
                <a:latin typeface="+mj-lt"/>
                <a:cs typeface="Calibri"/>
              </a:rPr>
              <a:t> </a:t>
            </a:r>
            <a:r>
              <a:rPr lang="en-US" sz="3200" spc="-5" dirty="0">
                <a:latin typeface="+mj-lt"/>
                <a:cs typeface="Calibri"/>
              </a:rPr>
              <a:t>signals</a:t>
            </a:r>
            <a:r>
              <a:rPr lang="en-US" sz="3200" spc="5" dirty="0">
                <a:latin typeface="+mj-lt"/>
                <a:cs typeface="Calibri"/>
              </a:rPr>
              <a:t> </a:t>
            </a:r>
            <a:r>
              <a:rPr lang="en-US" sz="3200" spc="-20" dirty="0">
                <a:latin typeface="+mj-lt"/>
                <a:cs typeface="Calibri"/>
              </a:rPr>
              <a:t>for</a:t>
            </a:r>
            <a:r>
              <a:rPr lang="en-US" sz="3200" dirty="0">
                <a:latin typeface="+mj-lt"/>
                <a:cs typeface="Calibri"/>
              </a:rPr>
              <a:t> </a:t>
            </a:r>
            <a:r>
              <a:rPr lang="en-US" sz="3200" spc="-10" dirty="0">
                <a:latin typeface="+mj-lt"/>
                <a:cs typeface="Calibri"/>
              </a:rPr>
              <a:t>various</a:t>
            </a:r>
            <a:r>
              <a:rPr lang="en-US" sz="3200" spc="-5" dirty="0">
                <a:latin typeface="+mj-lt"/>
                <a:cs typeface="Calibri"/>
              </a:rPr>
              <a:t> devices</a:t>
            </a:r>
            <a:r>
              <a:rPr lang="en-US" sz="3200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regarding</a:t>
            </a:r>
            <a:r>
              <a:rPr lang="en-US" sz="3200" spc="-10" dirty="0">
                <a:latin typeface="+mj-lt"/>
                <a:cs typeface="Calibri"/>
              </a:rPr>
              <a:t> read/write</a:t>
            </a:r>
            <a:r>
              <a:rPr lang="en-US" sz="3200" dirty="0">
                <a:latin typeface="+mj-lt"/>
                <a:cs typeface="Calibri"/>
              </a:rPr>
              <a:t> or </a:t>
            </a:r>
            <a:r>
              <a:rPr lang="en-US" sz="3200" spc="-20" dirty="0">
                <a:latin typeface="+mj-lt"/>
                <a:cs typeface="Calibri"/>
              </a:rPr>
              <a:t>execute</a:t>
            </a:r>
            <a:r>
              <a:rPr lang="en-US" sz="3200" dirty="0">
                <a:latin typeface="+mj-lt"/>
                <a:cs typeface="Calibri"/>
              </a:rPr>
              <a:t> </a:t>
            </a:r>
            <a:r>
              <a:rPr lang="en-US" sz="3200" spc="-15" dirty="0">
                <a:latin typeface="+mj-lt"/>
                <a:cs typeface="Calibri"/>
              </a:rPr>
              <a:t>operation</a:t>
            </a:r>
            <a:endParaRPr lang="en-US" sz="3200" dirty="0">
              <a:latin typeface="+mj-lt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275"/>
              </a:spcBef>
              <a:buAutoNum type="arabicPeriod" startAt="3"/>
              <a:tabLst>
                <a:tab pos="287020" algn="l"/>
              </a:tabLst>
            </a:pPr>
            <a:r>
              <a:rPr lang="en-US" sz="3200" dirty="0">
                <a:solidFill>
                  <a:srgbClr val="FF6600"/>
                </a:solidFill>
                <a:latin typeface="+mj-lt"/>
                <a:cs typeface="Calibri"/>
              </a:rPr>
              <a:t>Memory unit</a:t>
            </a:r>
            <a:endParaRPr lang="en-US" sz="3200" dirty="0">
              <a:latin typeface="+mj-lt"/>
              <a:cs typeface="Calibri"/>
            </a:endParaRPr>
          </a:p>
          <a:p>
            <a:pPr marL="0" indent="0">
              <a:buNone/>
            </a:pPr>
            <a:r>
              <a:rPr lang="en-US" altLang="ja-JP" sz="3200" dirty="0">
                <a:latin typeface="+mj-lt"/>
              </a:rPr>
              <a:t>This is unit in which data and instructions given to computer as well as results given by computer are stored. Unit of memory is "Byte". </a:t>
            </a:r>
            <a:r>
              <a:rPr lang="en-US" altLang="ja-JP" sz="3200" b="1" dirty="0">
                <a:latin typeface="+mj-lt"/>
              </a:rPr>
              <a:t>1 Byte = 8 Bits</a:t>
            </a:r>
            <a:endParaRPr lang="en-US" altLang="ja-JP" sz="3200" dirty="0">
              <a:latin typeface="+mj-lt"/>
            </a:endParaRPr>
          </a:p>
          <a:p>
            <a:pPr marL="12700" marR="5080">
              <a:lnSpc>
                <a:spcPct val="100000"/>
              </a:lnSpc>
            </a:pPr>
            <a:endParaRPr lang="en-US" sz="2600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62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Components of computer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indent="0">
              <a:lnSpc>
                <a:spcPts val="2735"/>
              </a:lnSpc>
              <a:spcBef>
                <a:spcPts val="100"/>
              </a:spcBef>
              <a:buNone/>
            </a:pPr>
            <a:r>
              <a:rPr lang="en-US" sz="3200" dirty="0">
                <a:latin typeface="+mj-lt"/>
              </a:rPr>
              <a:t>Key Terms:</a:t>
            </a:r>
          </a:p>
          <a:p>
            <a:pPr marL="0" indent="0">
              <a:lnSpc>
                <a:spcPts val="2735"/>
              </a:lnSpc>
              <a:spcBef>
                <a:spcPts val="100"/>
              </a:spcBef>
              <a:buNone/>
            </a:pPr>
            <a:endParaRPr lang="en-US" sz="3200" dirty="0">
              <a:latin typeface="+mj-lt"/>
            </a:endParaRPr>
          </a:p>
          <a:p>
            <a:pPr marL="0" indent="0">
              <a:lnSpc>
                <a:spcPts val="2735"/>
              </a:lnSpc>
              <a:spcBef>
                <a:spcPts val="100"/>
              </a:spcBef>
              <a:buNone/>
            </a:pPr>
            <a:r>
              <a:rPr lang="en-US" sz="3200" dirty="0">
                <a:latin typeface="+mj-lt"/>
              </a:rPr>
              <a:t>RAM</a:t>
            </a:r>
            <a:r>
              <a:rPr lang="en-US" sz="3200" spc="-45" dirty="0">
                <a:latin typeface="+mj-lt"/>
              </a:rPr>
              <a:t> </a:t>
            </a:r>
            <a:r>
              <a:rPr lang="en-US" sz="3200" dirty="0">
                <a:latin typeface="+mj-lt"/>
              </a:rPr>
              <a:t>and</a:t>
            </a:r>
            <a:r>
              <a:rPr lang="en-US" sz="3200" spc="-30" dirty="0">
                <a:latin typeface="+mj-lt"/>
              </a:rPr>
              <a:t> </a:t>
            </a:r>
            <a:r>
              <a:rPr lang="en-US" sz="3200" spc="-15" dirty="0">
                <a:latin typeface="+mj-lt"/>
              </a:rPr>
              <a:t>ROM</a:t>
            </a:r>
          </a:p>
          <a:p>
            <a:pPr marL="0" indent="0">
              <a:lnSpc>
                <a:spcPts val="2590"/>
              </a:lnSpc>
              <a:buNone/>
            </a:pPr>
            <a:r>
              <a:rPr lang="en-US" sz="3200" dirty="0">
                <a:solidFill>
                  <a:srgbClr val="FF6600"/>
                </a:solidFill>
                <a:latin typeface="+mj-lt"/>
              </a:rPr>
              <a:t>Random</a:t>
            </a:r>
            <a:r>
              <a:rPr lang="en-US" sz="3200" spc="-30" dirty="0">
                <a:solidFill>
                  <a:srgbClr val="FF6600"/>
                </a:solidFill>
                <a:latin typeface="+mj-lt"/>
              </a:rPr>
              <a:t> </a:t>
            </a:r>
            <a:r>
              <a:rPr lang="en-US" sz="3200" spc="-5" dirty="0">
                <a:solidFill>
                  <a:srgbClr val="FF6600"/>
                </a:solidFill>
                <a:latin typeface="+mj-lt"/>
              </a:rPr>
              <a:t>Access</a:t>
            </a:r>
            <a:r>
              <a:rPr lang="en-US" sz="3200" spc="-20" dirty="0">
                <a:solidFill>
                  <a:srgbClr val="FF66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FF6600"/>
                </a:solidFill>
                <a:latin typeface="+mj-lt"/>
              </a:rPr>
              <a:t>Memory</a:t>
            </a:r>
            <a:r>
              <a:rPr lang="en-US" sz="3200" spc="-25" dirty="0">
                <a:solidFill>
                  <a:srgbClr val="FF6600"/>
                </a:solidFill>
                <a:latin typeface="+mj-lt"/>
              </a:rPr>
              <a:t> 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(RAM)</a:t>
            </a:r>
          </a:p>
          <a:p>
            <a:pPr marL="155575" marR="442595">
              <a:lnSpc>
                <a:spcPts val="2590"/>
              </a:lnSpc>
              <a:spcBef>
                <a:spcPts val="185"/>
              </a:spcBef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Memory</a:t>
            </a:r>
            <a:r>
              <a:rPr lang="en-US" sz="3200" spc="-15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in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which</a:t>
            </a:r>
            <a:r>
              <a:rPr lang="en-US" sz="3200" spc="-2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each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 location</a:t>
            </a:r>
            <a:r>
              <a:rPr lang="en-US" sz="3200" spc="-3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spc="-10" dirty="0">
                <a:solidFill>
                  <a:srgbClr val="000000"/>
                </a:solidFill>
                <a:latin typeface="+mj-lt"/>
              </a:rPr>
              <a:t>can 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be</a:t>
            </a:r>
            <a:r>
              <a:rPr lang="en-US" sz="3200" spc="-1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accessed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 and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 changed </a:t>
            </a:r>
            <a:r>
              <a:rPr lang="en-US" sz="3200" spc="-53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0" marR="442595" indent="0">
              <a:lnSpc>
                <a:spcPts val="2590"/>
              </a:lnSpc>
              <a:spcBef>
                <a:spcPts val="185"/>
              </a:spcBef>
              <a:buNone/>
            </a:pPr>
            <a:endParaRPr lang="en-US" sz="3200" spc="-530" dirty="0">
              <a:solidFill>
                <a:srgbClr val="000000"/>
              </a:solidFill>
              <a:latin typeface="+mj-lt"/>
            </a:endParaRPr>
          </a:p>
          <a:p>
            <a:pPr marL="0" marR="442595" indent="0">
              <a:lnSpc>
                <a:spcPts val="2590"/>
              </a:lnSpc>
              <a:spcBef>
                <a:spcPts val="185"/>
              </a:spcBef>
              <a:buNone/>
            </a:pPr>
            <a:r>
              <a:rPr lang="en-US" sz="3200" spc="-15" dirty="0">
                <a:solidFill>
                  <a:srgbClr val="FF6600"/>
                </a:solidFill>
                <a:latin typeface="+mj-lt"/>
              </a:rPr>
              <a:t>Read</a:t>
            </a:r>
            <a:r>
              <a:rPr lang="en-US" sz="3200" spc="-5" dirty="0">
                <a:solidFill>
                  <a:srgbClr val="FF6600"/>
                </a:solidFill>
                <a:latin typeface="+mj-lt"/>
              </a:rPr>
              <a:t> Only </a:t>
            </a:r>
            <a:r>
              <a:rPr lang="en-US" sz="3200" dirty="0">
                <a:solidFill>
                  <a:srgbClr val="FF6600"/>
                </a:solidFill>
                <a:latin typeface="+mj-lt"/>
              </a:rPr>
              <a:t>Memory</a:t>
            </a:r>
            <a:r>
              <a:rPr lang="en-US" sz="3200" spc="-10" dirty="0">
                <a:solidFill>
                  <a:srgbClr val="FF6600"/>
                </a:solidFill>
                <a:latin typeface="+mj-lt"/>
              </a:rPr>
              <a:t> </a:t>
            </a:r>
            <a:r>
              <a:rPr lang="en-US" sz="3200" spc="-10" dirty="0">
                <a:solidFill>
                  <a:srgbClr val="000000"/>
                </a:solidFill>
                <a:latin typeface="+mj-lt"/>
              </a:rPr>
              <a:t>(ROM)</a:t>
            </a:r>
          </a:p>
          <a:p>
            <a:pPr marL="155575" marR="5080">
              <a:lnSpc>
                <a:spcPts val="2590"/>
              </a:lnSpc>
            </a:pPr>
            <a:r>
              <a:rPr lang="en-US" sz="3200" dirty="0">
                <a:solidFill>
                  <a:srgbClr val="000000"/>
                </a:solidFill>
                <a:latin typeface="+mj-lt"/>
              </a:rPr>
              <a:t>Memory in which each 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location </a:t>
            </a:r>
            <a:r>
              <a:rPr lang="en-US" sz="3200" spc="-10" dirty="0">
                <a:solidFill>
                  <a:srgbClr val="000000"/>
                </a:solidFill>
                <a:latin typeface="+mj-lt"/>
              </a:rPr>
              <a:t>can 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be accessed but </a:t>
            </a:r>
            <a:r>
              <a:rPr lang="en-US" sz="3200" i="1" spc="-5" dirty="0">
                <a:solidFill>
                  <a:srgbClr val="000000"/>
                </a:solidFill>
                <a:latin typeface="+mj-lt"/>
                <a:cs typeface="Calibri"/>
              </a:rPr>
              <a:t>not 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changed </a:t>
            </a:r>
            <a:r>
              <a:rPr lang="en-US" sz="3200" spc="-53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RAM</a:t>
            </a:r>
            <a:r>
              <a:rPr lang="en-US" sz="3200" spc="-2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3200" spc="-10" dirty="0">
                <a:solidFill>
                  <a:srgbClr val="000000"/>
                </a:solidFill>
                <a:latin typeface="+mj-lt"/>
              </a:rPr>
              <a:t>volatile,</a:t>
            </a:r>
            <a:r>
              <a:rPr lang="en-US" sz="3200" spc="-15" dirty="0">
                <a:solidFill>
                  <a:srgbClr val="000000"/>
                </a:solidFill>
                <a:latin typeface="+mj-lt"/>
              </a:rPr>
              <a:t> ROM</a:t>
            </a:r>
            <a:r>
              <a:rPr lang="en-US" sz="3200" spc="-1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3200" spc="-5" dirty="0">
                <a:solidFill>
                  <a:srgbClr val="000000"/>
                </a:solidFill>
                <a:latin typeface="+mj-lt"/>
              </a:rPr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359338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454312" cy="529111"/>
          </a:xfrm>
        </p:spPr>
        <p:txBody>
          <a:bodyPr/>
          <a:lstStyle/>
          <a:p>
            <a:r>
              <a:rPr lang="en-IN" spc="-10" dirty="0"/>
              <a:t>Components of computer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13B7CD-1455-48ED-89C5-13B9EA369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85086"/>
              </p:ext>
            </p:extLst>
          </p:nvPr>
        </p:nvGraphicFramePr>
        <p:xfrm>
          <a:off x="228601" y="1214911"/>
          <a:ext cx="13944600" cy="670989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251971082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314318757"/>
                    </a:ext>
                  </a:extLst>
                </a:gridCol>
                <a:gridCol w="6172201">
                  <a:extLst>
                    <a:ext uri="{9D8B030D-6E8A-4147-A177-3AD203B41FA5}">
                      <a16:colId xmlns:a16="http://schemas.microsoft.com/office/drawing/2014/main" val="1709237408"/>
                    </a:ext>
                  </a:extLst>
                </a:gridCol>
              </a:tblGrid>
              <a:tr h="489712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1" dirty="0">
                          <a:effectLst/>
                        </a:rPr>
                        <a:t>Difference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1" dirty="0">
                          <a:effectLst/>
                        </a:rPr>
                        <a:t>RAM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1" dirty="0">
                          <a:effectLst/>
                        </a:rPr>
                        <a:t>ROM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689955869"/>
                  </a:ext>
                </a:extLst>
              </a:tr>
              <a:tr h="823868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Data retention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RAM is a volatile memory which could store the data as long as the power is supplied.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ROM is a non-volatile memory which could retain the data even when power is turned off.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4260628975"/>
                  </a:ext>
                </a:extLst>
              </a:tr>
              <a:tr h="823868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Working type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Data stored in RAM can be retrieved and altered.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Data stored in ROM can only be read.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1529190100"/>
                  </a:ext>
                </a:extLst>
              </a:tr>
              <a:tr h="823868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Use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Used to store the data that has to be currently processed by CPU temporarily.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It stores the instructions required during bootstrap of the computer.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2882626821"/>
                  </a:ext>
                </a:extLst>
              </a:tr>
              <a:tr h="52521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Speed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It is a high-speed memory.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It is much slower than the RAM.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2166933527"/>
                  </a:ext>
                </a:extLst>
              </a:tr>
              <a:tr h="823868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CPU Interaction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The CPU can access the data stored on it.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The CPU can not access the data stored on it unless the data is stored in RAM.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4211481470"/>
                  </a:ext>
                </a:extLst>
              </a:tr>
              <a:tr h="52521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Size and Capacity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Large size with higher capacity.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Small size with less capacity.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1558605531"/>
                  </a:ext>
                </a:extLst>
              </a:tr>
              <a:tr h="52521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Used as/in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>
                          <a:effectLst/>
                        </a:rPr>
                        <a:t>CPU Cache, Primary memory.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 dirty="0">
                          <a:effectLst/>
                        </a:rPr>
                        <a:t>Firmware, Micro-controllers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157341393"/>
                  </a:ext>
                </a:extLst>
              </a:tr>
              <a:tr h="823868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Accessibility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The data stored is easily accessible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effectLst/>
                        </a:rPr>
                        <a:t>The data stored is not as easily accessible as in RAM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261854467"/>
                  </a:ext>
                </a:extLst>
              </a:tr>
              <a:tr h="52521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1" dirty="0">
                          <a:effectLst/>
                        </a:rPr>
                        <a:t>Cost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>
                          <a:effectLst/>
                        </a:rPr>
                        <a:t>Costlier</a:t>
                      </a:r>
                    </a:p>
                  </a:txBody>
                  <a:tcPr marL="63500" marR="63500" marT="88900" marB="889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 dirty="0">
                          <a:effectLst/>
                        </a:rPr>
                        <a:t>cheaper than RAM.</a:t>
                      </a:r>
                    </a:p>
                  </a:txBody>
                  <a:tcPr marL="63500" marR="63500" marT="88900" marB="88900" anchor="ctr"/>
                </a:tc>
                <a:extLst>
                  <a:ext uri="{0D108BD9-81ED-4DB2-BD59-A6C34878D82A}">
                    <a16:rowId xmlns:a16="http://schemas.microsoft.com/office/drawing/2014/main" val="4120102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11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454312" cy="529111"/>
          </a:xfrm>
        </p:spPr>
        <p:txBody>
          <a:bodyPr/>
          <a:lstStyle/>
          <a:p>
            <a:r>
              <a:rPr lang="en-IN" spc="-10" dirty="0"/>
              <a:t>Input devices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28600" y="681510"/>
            <a:ext cx="14401800" cy="754808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5"/>
              </a:spcBef>
              <a:buNone/>
            </a:pP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devices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can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send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information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another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device.</a:t>
            </a:r>
            <a:endParaRPr lang="en-US" sz="24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Keyboard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It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input device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which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sends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30" dirty="0">
                <a:solidFill>
                  <a:srgbClr val="00AFEF"/>
                </a:solidFill>
                <a:latin typeface="Calibri"/>
                <a:cs typeface="Calibri"/>
              </a:rPr>
              <a:t>computer.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send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depends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 </a:t>
            </a:r>
            <a:r>
              <a:rPr lang="en-US" sz="2400" spc="-3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25" dirty="0">
                <a:solidFill>
                  <a:srgbClr val="00AFEF"/>
                </a:solidFill>
                <a:latin typeface="Calibri"/>
                <a:cs typeface="Calibri"/>
              </a:rPr>
              <a:t>key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pressed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by the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40" dirty="0">
                <a:solidFill>
                  <a:srgbClr val="00AFEF"/>
                </a:solidFill>
                <a:latin typeface="Calibri"/>
                <a:cs typeface="Calibri"/>
              </a:rPr>
              <a:t>user.</a:t>
            </a:r>
            <a:endParaRPr lang="en-US" sz="2400" dirty="0">
              <a:latin typeface="Calibri"/>
              <a:cs typeface="Calibri"/>
            </a:endParaRPr>
          </a:p>
          <a:p>
            <a:pPr marL="12700" marR="412750">
              <a:lnSpc>
                <a:spcPct val="100000"/>
              </a:lnSpc>
            </a:pP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Mouse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mouse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small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handheld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device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which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controls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cursor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 a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graphical user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interface.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It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can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move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select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text,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files,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folders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etc.</a:t>
            </a:r>
            <a:r>
              <a:rPr lang="en-US" sz="2400" spc="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our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according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user </a:t>
            </a:r>
            <a:r>
              <a:rPr lang="en-US" sz="2400" spc="-3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input.</a:t>
            </a:r>
            <a:endParaRPr lang="en-US" sz="2400" dirty="0">
              <a:latin typeface="Calibri"/>
              <a:cs typeface="Calibri"/>
            </a:endParaRPr>
          </a:p>
          <a:p>
            <a:pPr marL="12700" marR="530860">
              <a:lnSpc>
                <a:spcPct val="100000"/>
              </a:lnSpc>
            </a:pP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Scanner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Scanner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optically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reads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document,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file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image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then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changes it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digital </a:t>
            </a:r>
            <a:r>
              <a:rPr lang="en-US" sz="2400" spc="-3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signal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sends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to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30" dirty="0">
                <a:solidFill>
                  <a:srgbClr val="00AFEF"/>
                </a:solidFill>
                <a:latin typeface="Calibri"/>
                <a:cs typeface="Calibri"/>
              </a:rPr>
              <a:t>computer.</a:t>
            </a:r>
            <a:endParaRPr lang="en-US" sz="2400" dirty="0">
              <a:latin typeface="Calibri"/>
              <a:cs typeface="Calibri"/>
            </a:endParaRPr>
          </a:p>
          <a:p>
            <a:pPr marL="12700" marR="309880">
              <a:lnSpc>
                <a:spcPct val="100000"/>
              </a:lnSpc>
            </a:pP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OMR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optical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mark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recognition/</a:t>
            </a:r>
            <a:r>
              <a:rPr lang="en-US" sz="2400" spc="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30" dirty="0">
                <a:solidFill>
                  <a:srgbClr val="00AFEF"/>
                </a:solidFill>
                <a:latin typeface="Calibri"/>
                <a:cs typeface="Calibri"/>
              </a:rPr>
              <a:t>reader,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used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read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marks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on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document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send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them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 </a:t>
            </a:r>
            <a:r>
              <a:rPr lang="en-US" sz="2400" spc="-3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30" dirty="0">
                <a:solidFill>
                  <a:srgbClr val="00AFEF"/>
                </a:solidFill>
                <a:latin typeface="Calibri"/>
                <a:cs typeface="Calibri"/>
              </a:rPr>
              <a:t>computer.</a:t>
            </a:r>
            <a:endParaRPr lang="en-US" sz="2400" dirty="0">
              <a:latin typeface="Calibri"/>
              <a:cs typeface="Calibri"/>
            </a:endParaRPr>
          </a:p>
          <a:p>
            <a:pPr marL="12700" marR="58419">
              <a:lnSpc>
                <a:spcPct val="100000"/>
              </a:lnSpc>
            </a:pP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OCR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OCR</a:t>
            </a:r>
            <a:r>
              <a:rPr lang="en-US" sz="2400" spc="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stands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20" dirty="0">
                <a:solidFill>
                  <a:srgbClr val="00AFEF"/>
                </a:solidFill>
                <a:latin typeface="Calibri"/>
                <a:cs typeface="Calibri"/>
              </a:rPr>
              <a:t>for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optical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character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Recognition,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device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which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reads printed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text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and </a:t>
            </a:r>
            <a:r>
              <a:rPr lang="en-US" sz="2400" spc="-3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sends</a:t>
            </a:r>
            <a:r>
              <a:rPr lang="en-US" sz="24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that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30" dirty="0">
                <a:solidFill>
                  <a:srgbClr val="00AFEF"/>
                </a:solidFill>
                <a:latin typeface="Calibri"/>
                <a:cs typeface="Calibri"/>
              </a:rPr>
              <a:t>computer.</a:t>
            </a:r>
            <a:endParaRPr lang="en-US" sz="2400" dirty="0">
              <a:latin typeface="Calibri"/>
              <a:cs typeface="Calibri"/>
            </a:endParaRPr>
          </a:p>
          <a:p>
            <a:pPr marL="12700" marR="108585">
              <a:lnSpc>
                <a:spcPct val="100000"/>
              </a:lnSpc>
            </a:pP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MICR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Magnetic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Ink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Character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Reader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input device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which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generally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finds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application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banks </a:t>
            </a:r>
            <a:r>
              <a:rPr lang="en-US" sz="2400" spc="-3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process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 err="1">
                <a:solidFill>
                  <a:srgbClr val="00AFEF"/>
                </a:solidFill>
                <a:latin typeface="Calibri"/>
                <a:cs typeface="Calibri"/>
              </a:rPr>
              <a:t>cheques.</a:t>
            </a:r>
            <a:r>
              <a:rPr lang="en-US" sz="2400" spc="-10" dirty="0" err="1">
                <a:solidFill>
                  <a:srgbClr val="FF0000"/>
                </a:solidFill>
                <a:latin typeface="Calibri"/>
                <a:cs typeface="Calibri"/>
              </a:rPr>
              <a:t>Microphone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 it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receives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audio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generated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some</a:t>
            </a:r>
            <a:r>
              <a:rPr lang="en-US" sz="2400" spc="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source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 sends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same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30" dirty="0">
                <a:solidFill>
                  <a:srgbClr val="00AFEF"/>
                </a:solidFill>
                <a:latin typeface="Calibri"/>
                <a:cs typeface="Calibri"/>
              </a:rPr>
              <a:t>computer. </a:t>
            </a:r>
            <a:r>
              <a:rPr lang="en-US" sz="2400" spc="-3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</a:p>
          <a:p>
            <a:pPr marL="12700" marR="27940">
              <a:lnSpc>
                <a:spcPct val="100000"/>
              </a:lnSpc>
            </a:pPr>
            <a:r>
              <a:rPr lang="en-US" sz="2400" spc="-15" dirty="0">
                <a:solidFill>
                  <a:srgbClr val="FF0000"/>
                </a:solidFill>
                <a:latin typeface="Calibri"/>
                <a:cs typeface="Calibri"/>
              </a:rPr>
              <a:t>Webcam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it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sends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captured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images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30" dirty="0">
                <a:solidFill>
                  <a:srgbClr val="00AFEF"/>
                </a:solidFill>
                <a:latin typeface="Calibri"/>
                <a:cs typeface="Calibri"/>
              </a:rPr>
              <a:t>computer.</a:t>
            </a:r>
            <a:endParaRPr lang="en-US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Graphics</a:t>
            </a:r>
            <a:r>
              <a:rPr lang="en-US" sz="2400" spc="-20" dirty="0">
                <a:solidFill>
                  <a:srgbClr val="FF0000"/>
                </a:solidFill>
                <a:latin typeface="Calibri"/>
                <a:cs typeface="Calibri"/>
              </a:rPr>
              <a:t> Tablets</a:t>
            </a:r>
            <a:r>
              <a:rPr lang="en-US" sz="2400" spc="-20" dirty="0">
                <a:solidFill>
                  <a:srgbClr val="00AFEF"/>
                </a:solidFill>
                <a:latin typeface="Calibri"/>
                <a:cs typeface="Calibri"/>
              </a:rPr>
              <a:t>: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This</a:t>
            </a:r>
            <a:r>
              <a:rPr lang="en-US" sz="24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device 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used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draw</a:t>
            </a:r>
            <a:r>
              <a:rPr lang="en-US" sz="24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using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hand.</a:t>
            </a:r>
            <a:endParaRPr lang="en-US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400" spc="-15" dirty="0">
                <a:solidFill>
                  <a:srgbClr val="FF0000"/>
                </a:solidFill>
                <a:latin typeface="Calibri"/>
                <a:cs typeface="Calibri"/>
              </a:rPr>
              <a:t>Trackballs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upside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down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mouse</a:t>
            </a:r>
            <a:r>
              <a:rPr lang="en-US" sz="2400" spc="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,encased within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socket.</a:t>
            </a:r>
            <a:r>
              <a:rPr lang="en-US" sz="24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cursor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control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device.</a:t>
            </a:r>
            <a:endParaRPr lang="en-US" sz="2400" dirty="0">
              <a:latin typeface="Calibri"/>
              <a:cs typeface="Calibri"/>
            </a:endParaRPr>
          </a:p>
          <a:p>
            <a:pPr marL="12700" marR="312420">
              <a:lnSpc>
                <a:spcPct val="100000"/>
              </a:lnSpc>
            </a:pP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Barcode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reader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It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used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read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barcode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various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items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feed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same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30" dirty="0">
                <a:solidFill>
                  <a:srgbClr val="00AFEF"/>
                </a:solidFill>
                <a:latin typeface="Calibri"/>
                <a:cs typeface="Calibri"/>
              </a:rPr>
              <a:t>computer.</a:t>
            </a:r>
          </a:p>
          <a:p>
            <a:pPr marL="12700" marR="312420">
              <a:lnSpc>
                <a:spcPct val="100000"/>
              </a:lnSpc>
            </a:pPr>
            <a:r>
              <a:rPr lang="en-US" sz="2400" spc="-37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Gamepad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Also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known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as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joy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pad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controller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20" dirty="0">
                <a:solidFill>
                  <a:srgbClr val="00AFEF"/>
                </a:solidFill>
                <a:latin typeface="Calibri"/>
                <a:cs typeface="Calibri"/>
              </a:rPr>
              <a:t>for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video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games.</a:t>
            </a:r>
            <a:endParaRPr lang="en-US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Joystick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US" sz="2400" spc="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AFEF"/>
                </a:solidFill>
                <a:latin typeface="Calibri"/>
                <a:cs typeface="Calibri"/>
              </a:rPr>
              <a:t>these</a:t>
            </a:r>
            <a:r>
              <a:rPr lang="en-US" sz="24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devices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are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used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5" dirty="0">
                <a:solidFill>
                  <a:srgbClr val="00AFEF"/>
                </a:solidFill>
                <a:latin typeface="Calibri"/>
                <a:cs typeface="Calibri"/>
              </a:rPr>
              <a:t>control</a:t>
            </a:r>
            <a:r>
              <a:rPr lang="en-US" sz="2400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5" dirty="0">
                <a:solidFill>
                  <a:srgbClr val="00AFEF"/>
                </a:solidFill>
                <a:latin typeface="Calibri"/>
                <a:cs typeface="Calibri"/>
              </a:rPr>
              <a:t>video</a:t>
            </a:r>
            <a:r>
              <a:rPr lang="en-US" sz="24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solidFill>
                  <a:srgbClr val="00AFEF"/>
                </a:solidFill>
                <a:latin typeface="Calibri"/>
                <a:cs typeface="Calibri"/>
              </a:rPr>
              <a:t>games.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lnSpc>
                <a:spcPts val="2735"/>
              </a:lnSpc>
              <a:spcBef>
                <a:spcPts val="100"/>
              </a:spcBef>
              <a:buNone/>
            </a:pPr>
            <a:endParaRPr lang="en-US" sz="2000" spc="-5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595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output devices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28600" y="1214911"/>
            <a:ext cx="13653730" cy="6280220"/>
          </a:xfrm>
        </p:spPr>
        <p:txBody>
          <a:bodyPr/>
          <a:lstStyle/>
          <a:p>
            <a:pPr marL="0" marR="5080" indent="0" algn="just">
              <a:lnSpc>
                <a:spcPct val="100000"/>
              </a:lnSpc>
              <a:buNone/>
            </a:pP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device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 that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can</a:t>
            </a:r>
            <a:r>
              <a:rPr lang="en-US" sz="28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receive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data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lang="en-US" sz="28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or another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device </a:t>
            </a:r>
            <a:r>
              <a:rPr lang="en-US" sz="2800" spc="-6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 create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output</a:t>
            </a:r>
            <a:r>
              <a:rPr lang="en-US" sz="28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with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that</a:t>
            </a:r>
            <a:r>
              <a:rPr lang="en-US" sz="28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US" sz="28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is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called output</a:t>
            </a:r>
            <a:r>
              <a:rPr lang="en-US" sz="2800" spc="-3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device.</a:t>
            </a:r>
            <a:endParaRPr lang="en-US" sz="2800" dirty="0">
              <a:latin typeface="Calibri"/>
              <a:cs typeface="Calibri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800" spc="-10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Examples</a:t>
            </a:r>
            <a:r>
              <a:rPr lang="en-US" sz="28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 various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 output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devices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are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 as</a:t>
            </a:r>
            <a:r>
              <a:rPr lang="en-US" sz="28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800" dirty="0">
              <a:latin typeface="Calibri"/>
              <a:cs typeface="Calibri"/>
            </a:endParaRPr>
          </a:p>
          <a:p>
            <a:pPr marL="12700" marR="76200" algn="just">
              <a:lnSpc>
                <a:spcPct val="100000"/>
              </a:lnSpc>
            </a:pPr>
            <a:r>
              <a:rPr lang="en-US" sz="2800" spc="-5" dirty="0">
                <a:solidFill>
                  <a:srgbClr val="FF0000"/>
                </a:solidFill>
                <a:latin typeface="Calibri"/>
                <a:cs typeface="Calibri"/>
              </a:rPr>
              <a:t>Monitor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: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monitor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is an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output device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that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is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responsible </a:t>
            </a:r>
            <a:r>
              <a:rPr lang="en-US" sz="2800" spc="-25" dirty="0">
                <a:solidFill>
                  <a:srgbClr val="00AFEF"/>
                </a:solidFill>
                <a:latin typeface="Calibri"/>
                <a:cs typeface="Calibri"/>
              </a:rPr>
              <a:t>for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receiving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data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lang="en-US" sz="28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displaying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that</a:t>
            </a:r>
            <a:r>
              <a:rPr lang="en-US" sz="28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information </a:t>
            </a:r>
            <a:r>
              <a:rPr lang="en-US" sz="2800" spc="-5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25" dirty="0">
                <a:solidFill>
                  <a:srgbClr val="00AFEF"/>
                </a:solidFill>
                <a:latin typeface="Calibri"/>
                <a:cs typeface="Calibri"/>
              </a:rPr>
              <a:t>text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or images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for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users</a:t>
            </a:r>
            <a:r>
              <a:rPr lang="en-US" sz="28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see.</a:t>
            </a:r>
            <a:endParaRPr lang="en-US" sz="2800" dirty="0">
              <a:latin typeface="Calibri"/>
              <a:cs typeface="Calibri"/>
            </a:endParaRPr>
          </a:p>
          <a:p>
            <a:pPr marL="12700" marR="163830" algn="just">
              <a:lnSpc>
                <a:spcPct val="100000"/>
              </a:lnSpc>
              <a:tabLst>
                <a:tab pos="1490345" algn="l"/>
              </a:tabLst>
            </a:pPr>
            <a:r>
              <a:rPr lang="en-US" sz="2800" spc="-20" dirty="0">
                <a:solidFill>
                  <a:srgbClr val="FF0000"/>
                </a:solidFill>
                <a:latin typeface="Calibri"/>
                <a:cs typeface="Calibri"/>
              </a:rPr>
              <a:t>Speakers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:	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Receives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sound signal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from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computer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and then </a:t>
            </a:r>
            <a:r>
              <a:rPr lang="en-US" sz="28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plays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that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sound signal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and thus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we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hear songs or music or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any </a:t>
            </a:r>
            <a:r>
              <a:rPr lang="en-US" sz="2800" spc="-6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other</a:t>
            </a:r>
            <a:r>
              <a:rPr lang="en-US" sz="28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audio.</a:t>
            </a:r>
            <a:endParaRPr lang="en-US" sz="2800" dirty="0">
              <a:latin typeface="Calibri"/>
              <a:cs typeface="Calibri"/>
            </a:endParaRPr>
          </a:p>
          <a:p>
            <a:pPr marL="12700" marR="173990" algn="just">
              <a:lnSpc>
                <a:spcPct val="100000"/>
              </a:lnSpc>
              <a:spcBef>
                <a:spcPts val="5"/>
              </a:spcBef>
            </a:pPr>
            <a:r>
              <a:rPr 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Projector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: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Gets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data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from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computer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and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displays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or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projects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the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same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information onto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screen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or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wall.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Projector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cannot </a:t>
            </a:r>
            <a:r>
              <a:rPr lang="en-US" sz="2800" spc="-6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directly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accept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data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from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user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and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send </a:t>
            </a:r>
            <a:r>
              <a:rPr lang="en-US" sz="2800" spc="-10" dirty="0">
                <a:solidFill>
                  <a:srgbClr val="00AFEF"/>
                </a:solidFill>
                <a:latin typeface="Calibri"/>
                <a:cs typeface="Calibri"/>
              </a:rPr>
              <a:t>that </a:t>
            </a:r>
            <a:r>
              <a:rPr lang="en-US" sz="2800" spc="-20" dirty="0">
                <a:solidFill>
                  <a:srgbClr val="00AFEF"/>
                </a:solidFill>
                <a:latin typeface="Calibri"/>
                <a:cs typeface="Calibri"/>
              </a:rPr>
              <a:t>data </a:t>
            </a:r>
            <a:r>
              <a:rPr lang="en-US" sz="2800" spc="-15" dirty="0">
                <a:solidFill>
                  <a:srgbClr val="00AFEF"/>
                </a:solidFill>
                <a:latin typeface="Calibri"/>
                <a:cs typeface="Calibri"/>
              </a:rPr>
              <a:t>to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another </a:t>
            </a:r>
            <a:r>
              <a:rPr lang="en-US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2800" spc="-5" dirty="0">
                <a:solidFill>
                  <a:srgbClr val="00AFEF"/>
                </a:solidFill>
                <a:latin typeface="Calibri"/>
                <a:cs typeface="Calibri"/>
              </a:rPr>
              <a:t>device</a:t>
            </a:r>
            <a:endParaRPr lang="en-US" sz="2800" spc="-5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60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Computer</a:t>
            </a:r>
            <a:r>
              <a:rPr lang="en-IN" spc="-80" dirty="0"/>
              <a:t> </a:t>
            </a:r>
            <a:r>
              <a:rPr lang="en-IN" spc="-30" dirty="0"/>
              <a:t>System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5667376"/>
          </a:xfrm>
        </p:spPr>
        <p:txBody>
          <a:bodyPr/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A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computer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is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an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electronic device,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under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control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 instructions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006FC0"/>
                </a:solidFill>
                <a:latin typeface="Calibri"/>
                <a:cs typeface="Calibri"/>
              </a:rPr>
              <a:t>stored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its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 memory</a:t>
            </a:r>
            <a:r>
              <a:rPr lang="en-US" sz="3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that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can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 accept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006FC0"/>
                </a:solidFill>
                <a:latin typeface="Calibri"/>
                <a:cs typeface="Calibri"/>
              </a:rPr>
              <a:t>data 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(input),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process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lang="en-US" sz="3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according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specified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rules(Program)</a:t>
            </a:r>
            <a:r>
              <a:rPr lang="en-US" sz="3000" spc="6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processor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&amp;</a:t>
            </a:r>
            <a:r>
              <a:rPr lang="en-US" sz="3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produces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information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(output),</a:t>
            </a:r>
            <a:r>
              <a:rPr lang="en-US" sz="30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lang="en-US" sz="30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25" dirty="0">
                <a:solidFill>
                  <a:srgbClr val="006FC0"/>
                </a:solidFill>
                <a:latin typeface="Calibri"/>
                <a:cs typeface="Calibri"/>
              </a:rPr>
              <a:t>store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information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25" dirty="0">
                <a:solidFill>
                  <a:srgbClr val="006FC0"/>
                </a:solidFill>
                <a:latin typeface="Calibri"/>
                <a:cs typeface="Calibri"/>
              </a:rPr>
              <a:t>for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future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use</a:t>
            </a:r>
            <a:endParaRPr lang="en-US" sz="3000" dirty="0">
              <a:latin typeface="Calibri"/>
              <a:cs typeface="Calibri"/>
            </a:endParaRPr>
          </a:p>
          <a:p>
            <a:pPr marL="0" indent="0" algn="just">
              <a:lnSpc>
                <a:spcPct val="100000"/>
              </a:lnSpc>
              <a:spcBef>
                <a:spcPts val="215"/>
              </a:spcBef>
              <a:buNone/>
            </a:pPr>
            <a:endParaRPr lang="en-US" sz="3000" u="heavy" spc="-15" dirty="0">
              <a:solidFill>
                <a:srgbClr val="00AF50"/>
              </a:solidFill>
              <a:uFill>
                <a:solidFill>
                  <a:srgbClr val="00AF50"/>
                </a:solidFill>
              </a:uFill>
              <a:latin typeface="Calibri"/>
              <a:cs typeface="Calibri"/>
            </a:endParaRPr>
          </a:p>
          <a:p>
            <a:pPr marL="0" indent="0" algn="just">
              <a:lnSpc>
                <a:spcPct val="100000"/>
              </a:lnSpc>
              <a:spcBef>
                <a:spcPts val="215"/>
              </a:spcBef>
              <a:buNone/>
            </a:pPr>
            <a:r>
              <a:rPr lang="en-US" sz="3000" u="heavy" spc="-1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Data</a:t>
            </a:r>
            <a:r>
              <a:rPr lang="en-US" sz="3000" u="heavy" spc="-4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lang="en-US" sz="3000" u="heavy" spc="-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vs</a:t>
            </a:r>
            <a:r>
              <a:rPr lang="en-US" sz="3000" u="heavy" spc="-25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 </a:t>
            </a:r>
            <a:r>
              <a:rPr lang="en-US" sz="3000" u="heavy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Calibri"/>
                <a:cs typeface="Calibri"/>
              </a:rPr>
              <a:t>Information</a:t>
            </a:r>
          </a:p>
          <a:p>
            <a:pPr marL="0" indent="0" algn="just">
              <a:lnSpc>
                <a:spcPct val="100000"/>
              </a:lnSpc>
              <a:spcBef>
                <a:spcPts val="215"/>
              </a:spcBef>
              <a:buNone/>
            </a:pPr>
            <a:endParaRPr lang="en-US" sz="3000" dirty="0">
              <a:latin typeface="Calibri"/>
              <a:cs typeface="Calibri"/>
            </a:endParaRPr>
          </a:p>
          <a:p>
            <a:pPr marL="0" marR="26670" indent="0" algn="just">
              <a:lnSpc>
                <a:spcPct val="100000"/>
              </a:lnSpc>
              <a:spcBef>
                <a:spcPts val="5"/>
              </a:spcBef>
              <a:buNone/>
            </a:pPr>
            <a:r>
              <a:rPr lang="en-US" sz="3000" spc="-15" dirty="0">
                <a:solidFill>
                  <a:srgbClr val="00AFEF"/>
                </a:solidFill>
                <a:latin typeface="Calibri"/>
                <a:cs typeface="Calibri"/>
              </a:rPr>
              <a:t>Data </a:t>
            </a:r>
            <a:r>
              <a:rPr lang="en-US" sz="3000" spc="-15" dirty="0">
                <a:latin typeface="Calibri"/>
                <a:cs typeface="Calibri"/>
              </a:rPr>
              <a:t>are </a:t>
            </a:r>
            <a:r>
              <a:rPr lang="en-US" sz="3000" spc="-20" dirty="0">
                <a:latin typeface="Calibri"/>
                <a:cs typeface="Calibri"/>
              </a:rPr>
              <a:t>raw </a:t>
            </a:r>
            <a:r>
              <a:rPr lang="en-US" sz="3000" spc="-15" dirty="0">
                <a:latin typeface="Calibri"/>
                <a:cs typeface="Calibri"/>
              </a:rPr>
              <a:t>numbers </a:t>
            </a:r>
            <a:r>
              <a:rPr lang="en-US" sz="3000" dirty="0">
                <a:latin typeface="Calibri"/>
                <a:cs typeface="Calibri"/>
              </a:rPr>
              <a:t>or </a:t>
            </a:r>
            <a:r>
              <a:rPr lang="en-US" sz="3000" spc="-10" dirty="0">
                <a:latin typeface="Calibri"/>
                <a:cs typeface="Calibri"/>
              </a:rPr>
              <a:t>other </a:t>
            </a:r>
            <a:r>
              <a:rPr lang="en-US" sz="3000" spc="-5" dirty="0">
                <a:latin typeface="Calibri"/>
                <a:cs typeface="Calibri"/>
              </a:rPr>
              <a:t>findings which, </a:t>
            </a:r>
            <a:r>
              <a:rPr lang="en-US" sz="3000" spc="-10" dirty="0">
                <a:latin typeface="Calibri"/>
                <a:cs typeface="Calibri"/>
              </a:rPr>
              <a:t>by </a:t>
            </a:r>
            <a:r>
              <a:rPr lang="en-US" sz="3000" spc="-5" dirty="0">
                <a:latin typeface="Calibri"/>
                <a:cs typeface="Calibri"/>
              </a:rPr>
              <a:t>themselves, </a:t>
            </a:r>
            <a:r>
              <a:rPr lang="en-US" sz="3000" spc="-15" dirty="0">
                <a:latin typeface="Calibri"/>
                <a:cs typeface="Calibri"/>
              </a:rPr>
              <a:t>are </a:t>
            </a:r>
            <a:r>
              <a:rPr lang="en-US" sz="3000" spc="-10" dirty="0">
                <a:latin typeface="Calibri"/>
                <a:cs typeface="Calibri"/>
              </a:rPr>
              <a:t>of </a:t>
            </a:r>
            <a:r>
              <a:rPr lang="en-US" sz="3000" spc="-5" dirty="0">
                <a:latin typeface="Calibri"/>
                <a:cs typeface="Calibri"/>
              </a:rPr>
              <a:t> limited</a:t>
            </a:r>
            <a:r>
              <a:rPr lang="en-US" sz="3000" spc="-25" dirty="0">
                <a:latin typeface="Calibri"/>
                <a:cs typeface="Calibri"/>
              </a:rPr>
              <a:t> </a:t>
            </a:r>
            <a:r>
              <a:rPr lang="en-US" sz="3000" spc="-10" dirty="0">
                <a:latin typeface="Calibri"/>
                <a:cs typeface="Calibri"/>
              </a:rPr>
              <a:t>value.</a:t>
            </a:r>
            <a:endParaRPr lang="en-US" sz="3000" dirty="0">
              <a:latin typeface="Calibri"/>
              <a:cs typeface="Calibri"/>
            </a:endParaRPr>
          </a:p>
          <a:p>
            <a:pPr marL="0" marR="24130" indent="0" algn="just">
              <a:lnSpc>
                <a:spcPct val="100000"/>
              </a:lnSpc>
              <a:buNone/>
            </a:pPr>
            <a:r>
              <a:rPr lang="en-US" sz="3000" spc="-15" dirty="0">
                <a:solidFill>
                  <a:srgbClr val="00AFEF"/>
                </a:solidFill>
                <a:latin typeface="Calibri"/>
                <a:cs typeface="Calibri"/>
              </a:rPr>
              <a:t>Information </a:t>
            </a:r>
            <a:r>
              <a:rPr lang="en-US" sz="3000" dirty="0">
                <a:latin typeface="Calibri"/>
                <a:cs typeface="Calibri"/>
              </a:rPr>
              <a:t>is </a:t>
            </a:r>
            <a:r>
              <a:rPr lang="en-US" sz="3000" spc="-15" dirty="0">
                <a:latin typeface="Calibri"/>
                <a:cs typeface="Calibri"/>
              </a:rPr>
              <a:t>data </a:t>
            </a:r>
            <a:r>
              <a:rPr lang="en-US" sz="3000" spc="-10" dirty="0">
                <a:latin typeface="Calibri"/>
                <a:cs typeface="Calibri"/>
              </a:rPr>
              <a:t>that </a:t>
            </a:r>
            <a:r>
              <a:rPr lang="en-US" sz="3000" spc="-5" dirty="0">
                <a:latin typeface="Calibri"/>
                <a:cs typeface="Calibri"/>
              </a:rPr>
              <a:t>has </a:t>
            </a:r>
            <a:r>
              <a:rPr lang="en-US" sz="3000" dirty="0">
                <a:latin typeface="Calibri"/>
                <a:cs typeface="Calibri"/>
              </a:rPr>
              <a:t>been </a:t>
            </a:r>
            <a:r>
              <a:rPr lang="en-US" sz="3000" spc="-15" dirty="0">
                <a:latin typeface="Calibri"/>
                <a:cs typeface="Calibri"/>
              </a:rPr>
              <a:t>converted into </a:t>
            </a:r>
            <a:r>
              <a:rPr lang="en-US" sz="3000" dirty="0">
                <a:latin typeface="Calibri"/>
                <a:cs typeface="Calibri"/>
              </a:rPr>
              <a:t>a meaningful and </a:t>
            </a:r>
            <a:r>
              <a:rPr lang="en-US" sz="3000" spc="5" dirty="0">
                <a:latin typeface="Calibri"/>
                <a:cs typeface="Calibri"/>
              </a:rPr>
              <a:t> </a:t>
            </a:r>
            <a:r>
              <a:rPr lang="en-US" sz="3000" spc="-10" dirty="0">
                <a:latin typeface="Calibri"/>
                <a:cs typeface="Calibri"/>
              </a:rPr>
              <a:t>useful</a:t>
            </a:r>
            <a:r>
              <a:rPr lang="en-US" sz="3000" spc="15" dirty="0">
                <a:latin typeface="Calibri"/>
                <a:cs typeface="Calibri"/>
              </a:rPr>
              <a:t> </a:t>
            </a:r>
            <a:r>
              <a:rPr lang="en-US" sz="3000" spc="-15" dirty="0">
                <a:latin typeface="Calibri"/>
                <a:cs typeface="Calibri"/>
              </a:rPr>
              <a:t>context.</a:t>
            </a:r>
            <a:endParaRPr lang="en-US" sz="3000" dirty="0">
              <a:latin typeface="Calibri"/>
              <a:cs typeface="Calibri"/>
            </a:endParaRPr>
          </a:p>
          <a:p>
            <a:pPr marL="12700" marR="31115" algn="just">
              <a:lnSpc>
                <a:spcPct val="100000"/>
              </a:lnSpc>
              <a:spcBef>
                <a:spcPts val="295"/>
              </a:spcBef>
            </a:pPr>
            <a:r>
              <a:rPr lang="en-US" sz="3000" spc="-15" dirty="0">
                <a:solidFill>
                  <a:srgbClr val="FF0000"/>
                </a:solidFill>
                <a:latin typeface="Calibri"/>
                <a:cs typeface="Calibri"/>
              </a:rPr>
              <a:t>Computers</a:t>
            </a:r>
            <a:r>
              <a:rPr lang="en-US" sz="3000" spc="6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15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lang="en-US" sz="3000" spc="6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FF0000"/>
                </a:solidFill>
                <a:latin typeface="Calibri"/>
                <a:cs typeface="Calibri"/>
              </a:rPr>
              <a:t>being</a:t>
            </a:r>
            <a:r>
              <a:rPr lang="en-US" sz="3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FF0000"/>
                </a:solidFill>
                <a:latin typeface="Calibri"/>
                <a:cs typeface="Calibri"/>
              </a:rPr>
              <a:t>used</a:t>
            </a:r>
            <a:r>
              <a:rPr lang="en-US" sz="3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15" dirty="0">
                <a:solidFill>
                  <a:srgbClr val="FF0000"/>
                </a:solidFill>
                <a:latin typeface="Calibri"/>
                <a:cs typeface="Calibri"/>
              </a:rPr>
              <a:t>extensively</a:t>
            </a:r>
            <a:r>
              <a:rPr lang="en-US" sz="3000" spc="6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FF0000"/>
                </a:solidFill>
                <a:latin typeface="Calibri"/>
                <a:cs typeface="Calibri"/>
              </a:rPr>
              <a:t>nowadays</a:t>
            </a:r>
            <a:r>
              <a:rPr lang="en-US" sz="3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lang="en-US" sz="3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FF0000"/>
                </a:solidFill>
                <a:latin typeface="Calibri"/>
                <a:cs typeface="Calibri"/>
              </a:rPr>
              <a:t>everyday</a:t>
            </a:r>
            <a:r>
              <a:rPr lang="en-US" sz="3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FF0000"/>
                </a:solidFill>
                <a:latin typeface="Calibri"/>
                <a:cs typeface="Calibri"/>
              </a:rPr>
              <a:t>life/every</a:t>
            </a:r>
            <a:r>
              <a:rPr lang="en-US" sz="3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FF0000"/>
                </a:solidFill>
                <a:latin typeface="Calibri"/>
                <a:cs typeface="Calibri"/>
              </a:rPr>
              <a:t>field</a:t>
            </a:r>
            <a:endParaRPr lang="en-US" sz="30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lang="en-US" sz="30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lang="en-US" sz="3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lang="en-US" sz="3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FF0000"/>
                </a:solidFill>
                <a:latin typeface="Calibri"/>
                <a:cs typeface="Calibri"/>
              </a:rPr>
              <a:t>form</a:t>
            </a:r>
            <a:r>
              <a:rPr lang="en-US" sz="3000" spc="-5" dirty="0">
                <a:solidFill>
                  <a:srgbClr val="FF0000"/>
                </a:solidFill>
                <a:latin typeface="Calibri"/>
                <a:cs typeface="Calibri"/>
              </a:rPr>
              <a:t> of</a:t>
            </a:r>
            <a:r>
              <a:rPr lang="en-US" sz="3000" spc="-10" dirty="0">
                <a:solidFill>
                  <a:srgbClr val="FF0000"/>
                </a:solidFill>
                <a:latin typeface="Calibri"/>
                <a:cs typeface="Calibri"/>
              </a:rPr>
              <a:t> laptop,</a:t>
            </a:r>
            <a:r>
              <a:rPr lang="en-US" sz="30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FF0000"/>
                </a:solidFill>
                <a:latin typeface="Calibri"/>
                <a:cs typeface="Calibri"/>
              </a:rPr>
              <a:t>desktop,</a:t>
            </a:r>
            <a:r>
              <a:rPr lang="en-US" sz="3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FF0000"/>
                </a:solidFill>
                <a:latin typeface="Calibri"/>
                <a:cs typeface="Calibri"/>
              </a:rPr>
              <a:t>smartphone, gadgets</a:t>
            </a:r>
            <a:r>
              <a:rPr lang="en-US" sz="3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FF0000"/>
                </a:solidFill>
                <a:latin typeface="Calibri"/>
                <a:cs typeface="Calibri"/>
              </a:rPr>
              <a:t>etc.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812600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62000" y="84624"/>
            <a:ext cx="7454312" cy="529111"/>
          </a:xfrm>
        </p:spPr>
        <p:txBody>
          <a:bodyPr/>
          <a:lstStyle/>
          <a:p>
            <a:r>
              <a:rPr lang="en-IN" spc="-10" dirty="0"/>
              <a:t>Both input and output devices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04800" y="762000"/>
            <a:ext cx="13653730" cy="6280220"/>
          </a:xfrm>
        </p:spPr>
        <p:txBody>
          <a:bodyPr/>
          <a:lstStyle/>
          <a:p>
            <a:pPr marL="15240" marR="15240" algn="just">
              <a:spcBef>
                <a:spcPts val="30"/>
              </a:spcBef>
            </a:pP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input/output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device</a:t>
            </a:r>
            <a:r>
              <a:rPr lang="en-IN" sz="2800" spc="3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capable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of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receiving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users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another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devices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also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sending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another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devices</a:t>
            </a:r>
            <a:r>
              <a:rPr lang="en-IN" sz="2800" spc="4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computers.</a:t>
            </a:r>
            <a:r>
              <a:rPr lang="en-IN" sz="2800" spc="4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That</a:t>
            </a:r>
            <a:r>
              <a:rPr lang="en-IN" sz="2800" spc="3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means</a:t>
            </a:r>
            <a:r>
              <a:rPr lang="en-IN" sz="2800" spc="3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devices 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which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can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be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used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both input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device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output device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are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called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/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Output </a:t>
            </a:r>
            <a:r>
              <a:rPr lang="en-IN" sz="2800" spc="-521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(I/O)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devices.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Some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examples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of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input/output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devices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are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as:</a:t>
            </a:r>
            <a:endParaRPr lang="en-IN" sz="2800" dirty="0">
              <a:latin typeface="Calibri"/>
              <a:cs typeface="Calibri"/>
            </a:endParaRPr>
          </a:p>
          <a:p>
            <a:pPr marL="15240" marR="371856" algn="just">
              <a:spcBef>
                <a:spcPts val="6"/>
              </a:spcBef>
            </a:pPr>
            <a:r>
              <a:rPr lang="en-IN" sz="2800" spc="-6" dirty="0">
                <a:solidFill>
                  <a:srgbClr val="FF0000"/>
                </a:solidFill>
                <a:latin typeface="Calibri"/>
                <a:cs typeface="Calibri"/>
              </a:rPr>
              <a:t>USB</a:t>
            </a:r>
            <a:r>
              <a:rPr lang="en-IN" sz="2800" spc="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FF0000"/>
                </a:solidFill>
                <a:latin typeface="Calibri"/>
                <a:cs typeface="Calibri"/>
              </a:rPr>
              <a:t>drive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Also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known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pen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drive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flash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stick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works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both input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device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to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 computer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output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device.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USB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drives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receive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24" dirty="0">
                <a:solidFill>
                  <a:srgbClr val="00AFEF"/>
                </a:solidFill>
                <a:latin typeface="Calibri"/>
                <a:cs typeface="Calibri"/>
              </a:rPr>
              <a:t>save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 a 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it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can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also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send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another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device. </a:t>
            </a:r>
            <a:r>
              <a:rPr lang="en-IN" sz="2800" spc="-521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FF0000"/>
                </a:solidFill>
                <a:latin typeface="Calibri"/>
                <a:cs typeface="Calibri"/>
              </a:rPr>
              <a:t>Facsimile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IN" sz="2800" spc="3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Facsimile</a:t>
            </a:r>
            <a:r>
              <a:rPr lang="en-IN" sz="2800" spc="4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48" dirty="0">
                <a:solidFill>
                  <a:srgbClr val="00AFEF"/>
                </a:solidFill>
                <a:latin typeface="Calibri"/>
                <a:cs typeface="Calibri"/>
              </a:rPr>
              <a:t>FAX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machine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has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scanner</a:t>
            </a:r>
            <a:r>
              <a:rPr lang="en-IN" sz="2800" spc="3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which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device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IN" sz="2800" spc="-521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small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printer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provide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output.</a:t>
            </a:r>
            <a:endParaRPr lang="en-IN" sz="2800" dirty="0">
              <a:latin typeface="Calibri"/>
              <a:cs typeface="Calibri"/>
            </a:endParaRPr>
          </a:p>
          <a:p>
            <a:pPr marL="15240" marR="411480" algn="just">
              <a:tabLst>
                <a:tab pos="1400556" algn="l"/>
              </a:tabLst>
            </a:pPr>
            <a:r>
              <a:rPr lang="en-IN" sz="2800" spc="-6" dirty="0">
                <a:solidFill>
                  <a:srgbClr val="FF0000"/>
                </a:solidFill>
                <a:latin typeface="Calibri"/>
                <a:cs typeface="Calibri"/>
              </a:rPr>
              <a:t>Modems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:	It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used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transmit</a:t>
            </a:r>
            <a:r>
              <a:rPr lang="en-IN" sz="2800" spc="3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receive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one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another </a:t>
            </a:r>
            <a:r>
              <a:rPr lang="en-IN" sz="2800" spc="-521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or other devices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using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telephone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lines</a:t>
            </a:r>
            <a:endParaRPr lang="en-IN" sz="2800" dirty="0">
              <a:latin typeface="Calibri"/>
              <a:cs typeface="Calibri"/>
            </a:endParaRPr>
          </a:p>
          <a:p>
            <a:pPr marL="15240" marR="109728" algn="just"/>
            <a:r>
              <a:rPr lang="en-IN" sz="2800" spc="-12" dirty="0">
                <a:solidFill>
                  <a:srgbClr val="FF0000"/>
                </a:solidFill>
                <a:latin typeface="Calibri"/>
                <a:cs typeface="Calibri"/>
              </a:rPr>
              <a:t>CD-RW</a:t>
            </a:r>
            <a:r>
              <a:rPr lang="en-IN" sz="2800" spc="-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FF0000"/>
                </a:solidFill>
                <a:latin typeface="Calibri"/>
                <a:cs typeface="Calibri"/>
              </a:rPr>
              <a:t>drives</a:t>
            </a:r>
            <a:r>
              <a:rPr lang="en-IN" sz="2800" spc="2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lang="en-IN"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FF0000"/>
                </a:solidFill>
                <a:latin typeface="Calibri"/>
                <a:cs typeface="Calibri"/>
              </a:rPr>
              <a:t>DVD-RW</a:t>
            </a:r>
            <a:r>
              <a:rPr lang="en-IN" sz="2800" spc="1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FF0000"/>
                </a:solidFill>
                <a:latin typeface="Calibri"/>
                <a:cs typeface="Calibri"/>
              </a:rPr>
              <a:t>drives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Receives</a:t>
            </a:r>
            <a:r>
              <a:rPr lang="en-IN" sz="2800" spc="3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from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copy </a:t>
            </a:r>
            <a:r>
              <a:rPr lang="en-IN" sz="2800" spc="-52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onto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24" dirty="0">
                <a:solidFill>
                  <a:srgbClr val="00AFEF"/>
                </a:solidFill>
                <a:latin typeface="Calibri"/>
                <a:cs typeface="Calibri"/>
              </a:rPr>
              <a:t>save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into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writable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CD or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30" dirty="0">
                <a:solidFill>
                  <a:srgbClr val="00AFEF"/>
                </a:solidFill>
                <a:latin typeface="Calibri"/>
                <a:cs typeface="Calibri"/>
              </a:rPr>
              <a:t>DVD.</a:t>
            </a:r>
            <a:r>
              <a:rPr lang="en-IN" sz="2800" spc="53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54" dirty="0">
                <a:solidFill>
                  <a:srgbClr val="00AFEF"/>
                </a:solidFill>
                <a:latin typeface="Calibri"/>
                <a:cs typeface="Calibri"/>
              </a:rPr>
              <a:t>We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also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use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CDs or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DVDs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24" dirty="0">
                <a:solidFill>
                  <a:srgbClr val="00AFEF"/>
                </a:solidFill>
                <a:latin typeface="Calibri"/>
                <a:cs typeface="Calibri"/>
              </a:rPr>
              <a:t>transfer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data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IN" sz="2800" spc="-36" dirty="0">
                <a:solidFill>
                  <a:srgbClr val="00AFEF"/>
                </a:solidFill>
                <a:latin typeface="Calibri"/>
                <a:cs typeface="Calibri"/>
              </a:rPr>
              <a:t>computer.</a:t>
            </a:r>
            <a:endParaRPr lang="en-IN" sz="2800" dirty="0">
              <a:latin typeface="Calibri"/>
              <a:cs typeface="Calibri"/>
            </a:endParaRPr>
          </a:p>
          <a:p>
            <a:pPr marL="15240" marR="6096" algn="just"/>
            <a:r>
              <a:rPr lang="en-IN" sz="2800" spc="-54" dirty="0">
                <a:solidFill>
                  <a:srgbClr val="FF0000"/>
                </a:solidFill>
                <a:latin typeface="Calibri"/>
                <a:cs typeface="Calibri"/>
              </a:rPr>
              <a:t>Touch</a:t>
            </a:r>
            <a:r>
              <a:rPr lang="en-IN" sz="2800" spc="6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FF0000"/>
                </a:solidFill>
                <a:latin typeface="Calibri"/>
                <a:cs typeface="Calibri"/>
              </a:rPr>
              <a:t>Screen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54" dirty="0">
                <a:solidFill>
                  <a:srgbClr val="00AFEF"/>
                </a:solidFill>
                <a:latin typeface="Calibri"/>
                <a:cs typeface="Calibri"/>
              </a:rPr>
              <a:t>Touch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screen</a:t>
            </a:r>
            <a:r>
              <a:rPr lang="en-IN" sz="2800" spc="3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both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output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device.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By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touching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the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screen </a:t>
            </a:r>
            <a:r>
              <a:rPr lang="en-IN" sz="2800" spc="-521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input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provided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and being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screen,</a:t>
            </a:r>
            <a:r>
              <a:rPr lang="en-IN" sz="2800" spc="2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it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used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output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device.</a:t>
            </a:r>
            <a:endParaRPr lang="en-IN" sz="2800" dirty="0">
              <a:latin typeface="Calibri"/>
              <a:cs typeface="Calibri"/>
            </a:endParaRPr>
          </a:p>
          <a:p>
            <a:pPr marL="15240" algn="just"/>
            <a:r>
              <a:rPr lang="en-IN" sz="2800" spc="-6" dirty="0">
                <a:solidFill>
                  <a:srgbClr val="FF0000"/>
                </a:solidFill>
                <a:latin typeface="Calibri"/>
                <a:cs typeface="Calibri"/>
              </a:rPr>
              <a:t>Headsets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: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Headset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consists</a:t>
            </a:r>
            <a:r>
              <a:rPr lang="en-IN" sz="280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of </a:t>
            </a:r>
            <a:r>
              <a:rPr lang="en-IN" sz="2800" spc="-18" dirty="0">
                <a:solidFill>
                  <a:srgbClr val="00AFEF"/>
                </a:solidFill>
                <a:latin typeface="Calibri"/>
                <a:cs typeface="Calibri"/>
              </a:rPr>
              <a:t>speaker</a:t>
            </a:r>
            <a:r>
              <a:rPr lang="en-IN" sz="2800" spc="3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as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</a:t>
            </a:r>
            <a:r>
              <a:rPr lang="en-IN" sz="2800" spc="6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output</a:t>
            </a:r>
            <a:r>
              <a:rPr lang="en-IN" sz="2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device</a:t>
            </a:r>
            <a:r>
              <a:rPr lang="en-IN" sz="2800" spc="18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6" dirty="0">
                <a:solidFill>
                  <a:srgbClr val="00AFEF"/>
                </a:solidFill>
                <a:latin typeface="Calibri"/>
                <a:cs typeface="Calibri"/>
              </a:rPr>
              <a:t>and</a:t>
            </a:r>
            <a:r>
              <a:rPr lang="en-IN" sz="2800" spc="12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IN" sz="2800" spc="-12" dirty="0">
                <a:solidFill>
                  <a:srgbClr val="00AFEF"/>
                </a:solidFill>
                <a:latin typeface="Calibri"/>
                <a:cs typeface="Calibri"/>
              </a:rPr>
              <a:t>microphone</a:t>
            </a:r>
            <a:endParaRPr lang="en-IN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77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600" b="1" dirty="0"/>
              <a:t>DISCUSSION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52" y="1548353"/>
            <a:ext cx="11096436" cy="3709448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0913719"/>
              </p:ext>
            </p:extLst>
          </p:nvPr>
        </p:nvGraphicFramePr>
        <p:xfrm>
          <a:off x="8168876" y="6096000"/>
          <a:ext cx="5089924" cy="492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918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Computer</a:t>
            </a:r>
            <a:r>
              <a:rPr lang="en-IN" spc="-80" dirty="0"/>
              <a:t> </a:t>
            </a:r>
            <a:r>
              <a:rPr lang="en-IN" spc="-30" dirty="0"/>
              <a:t>System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3000" b="1" spc="-20" dirty="0">
                <a:solidFill>
                  <a:srgbClr val="FFC000"/>
                </a:solidFill>
                <a:latin typeface="Calibri"/>
                <a:cs typeface="Calibri"/>
              </a:rPr>
              <a:t>Advantages</a:t>
            </a:r>
            <a:r>
              <a:rPr lang="en-US" sz="30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b="1" dirty="0">
                <a:solidFill>
                  <a:srgbClr val="FFC000"/>
                </a:solidFill>
                <a:latin typeface="Calibri"/>
                <a:cs typeface="Calibri"/>
              </a:rPr>
              <a:t>of</a:t>
            </a:r>
            <a:r>
              <a:rPr lang="en-US" sz="30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b="1" spc="-10" dirty="0">
                <a:solidFill>
                  <a:srgbClr val="FFC000"/>
                </a:solidFill>
                <a:latin typeface="Calibri"/>
                <a:cs typeface="Calibri"/>
              </a:rPr>
              <a:t>computer</a:t>
            </a:r>
            <a:endParaRPr lang="en-US" sz="3000" dirty="0">
              <a:latin typeface="Calibri"/>
              <a:cs typeface="Calibri"/>
            </a:endParaRPr>
          </a:p>
          <a:p>
            <a:pPr marL="355600">
              <a:spcBef>
                <a:spcPts val="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Speed</a:t>
            </a:r>
            <a:endParaRPr lang="en-US" sz="3000" dirty="0">
              <a:latin typeface="Calibri"/>
              <a:cs typeface="Calibri"/>
            </a:endParaRPr>
          </a:p>
          <a:p>
            <a:pPr marL="355600"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Accuracy</a:t>
            </a:r>
            <a:endParaRPr lang="en-US" sz="3000" dirty="0">
              <a:latin typeface="Calibri"/>
              <a:cs typeface="Calibri"/>
            </a:endParaRPr>
          </a:p>
          <a:p>
            <a:pPr marL="355600"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Huge</a:t>
            </a:r>
            <a:r>
              <a:rPr lang="en-US" sz="30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25" dirty="0">
                <a:solidFill>
                  <a:srgbClr val="006FC0"/>
                </a:solidFill>
                <a:latin typeface="Calibri"/>
                <a:cs typeface="Calibri"/>
              </a:rPr>
              <a:t>storage</a:t>
            </a:r>
            <a:endParaRPr lang="en-US" sz="3000" dirty="0">
              <a:latin typeface="Calibri"/>
              <a:cs typeface="Calibri"/>
            </a:endParaRPr>
          </a:p>
          <a:p>
            <a:pPr marL="355600"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000" spc="-25" dirty="0">
                <a:solidFill>
                  <a:srgbClr val="006FC0"/>
                </a:solidFill>
                <a:latin typeface="Calibri"/>
                <a:cs typeface="Calibri"/>
              </a:rPr>
              <a:t>Versatility</a:t>
            </a:r>
            <a:endParaRPr lang="en-US" sz="3000" dirty="0">
              <a:latin typeface="Calibri"/>
              <a:cs typeface="Calibri"/>
            </a:endParaRPr>
          </a:p>
          <a:p>
            <a:pPr marL="355600">
              <a:lnSpc>
                <a:spcPts val="334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Tirelessness</a:t>
            </a:r>
            <a:endParaRPr lang="en-US" sz="3000" dirty="0">
              <a:latin typeface="Calibri"/>
              <a:cs typeface="Calibri"/>
            </a:endParaRPr>
          </a:p>
          <a:p>
            <a:pPr marL="0" indent="0">
              <a:lnSpc>
                <a:spcPts val="3825"/>
              </a:lnSpc>
              <a:buNone/>
            </a:pPr>
            <a:r>
              <a:rPr lang="en-US" sz="3000" b="1" spc="-20" dirty="0">
                <a:solidFill>
                  <a:srgbClr val="FFC000"/>
                </a:solidFill>
                <a:latin typeface="Calibri"/>
                <a:cs typeface="Calibri"/>
              </a:rPr>
              <a:t>Disadvantages</a:t>
            </a:r>
            <a:r>
              <a:rPr lang="en-US" sz="3000" b="1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b="1" spc="-5" dirty="0">
                <a:solidFill>
                  <a:srgbClr val="FFC000"/>
                </a:solidFill>
                <a:latin typeface="Calibri"/>
                <a:cs typeface="Calibri"/>
              </a:rPr>
              <a:t>of</a:t>
            </a:r>
            <a:r>
              <a:rPr lang="en-US" sz="3000" b="1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b="1" spc="-10" dirty="0">
                <a:solidFill>
                  <a:srgbClr val="FFC000"/>
                </a:solidFill>
                <a:latin typeface="Calibri"/>
                <a:cs typeface="Calibri"/>
              </a:rPr>
              <a:t>computer</a:t>
            </a:r>
            <a:endParaRPr lang="en-US" sz="3000" dirty="0">
              <a:latin typeface="Calibri"/>
              <a:cs typeface="Calibri"/>
            </a:endParaRPr>
          </a:p>
          <a:p>
            <a:pPr marL="355600">
              <a:spcBef>
                <a:spcPts val="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000" spc="-2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lang="en-US" sz="3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security</a:t>
            </a:r>
            <a:r>
              <a:rPr lang="en-US" sz="3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issue</a:t>
            </a:r>
            <a:endParaRPr lang="en-US" sz="3000" dirty="0">
              <a:latin typeface="Calibri"/>
              <a:cs typeface="Calibri"/>
            </a:endParaRPr>
          </a:p>
          <a:p>
            <a:pPr marL="355600"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Computer</a:t>
            </a:r>
            <a:r>
              <a:rPr lang="en-US" sz="30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crimes</a:t>
            </a:r>
            <a:endParaRPr lang="en-US" sz="3000" dirty="0">
              <a:latin typeface="Calibri"/>
              <a:cs typeface="Calibri"/>
            </a:endParaRPr>
          </a:p>
          <a:p>
            <a:pPr marL="355600"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Health</a:t>
            </a:r>
            <a:r>
              <a:rPr lang="en-US" sz="30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risk</a:t>
            </a:r>
            <a:endParaRPr lang="en-US" sz="3000" dirty="0">
              <a:latin typeface="Calibri"/>
              <a:cs typeface="Calibri"/>
            </a:endParaRPr>
          </a:p>
          <a:p>
            <a:pPr marL="355600" marR="5080"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Bad impact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on 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environment </a:t>
            </a:r>
            <a:r>
              <a:rPr lang="en-US" sz="3000" dirty="0">
                <a:solidFill>
                  <a:srgbClr val="006FC0"/>
                </a:solidFill>
                <a:latin typeface="Calibri"/>
                <a:cs typeface="Calibri"/>
              </a:rPr>
              <a:t>if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not </a:t>
            </a:r>
            <a:r>
              <a:rPr lang="en-US" sz="3000" spc="-10" dirty="0">
                <a:solidFill>
                  <a:srgbClr val="006FC0"/>
                </a:solidFill>
                <a:latin typeface="Calibri"/>
                <a:cs typeface="Calibri"/>
              </a:rPr>
              <a:t>properly </a:t>
            </a:r>
            <a:r>
              <a:rPr lang="en-US" sz="3000" spc="-5" dirty="0">
                <a:solidFill>
                  <a:srgbClr val="006FC0"/>
                </a:solidFill>
                <a:latin typeface="Calibri"/>
                <a:cs typeface="Calibri"/>
              </a:rPr>
              <a:t>disposed </a:t>
            </a:r>
            <a:r>
              <a:rPr lang="en-US" sz="3000" spc="-6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3000" spc="-15" dirty="0">
                <a:solidFill>
                  <a:srgbClr val="006FC0"/>
                </a:solidFill>
                <a:latin typeface="Calibri"/>
                <a:cs typeface="Calibri"/>
              </a:rPr>
              <a:t>off</a:t>
            </a:r>
            <a:endParaRPr 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433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Computer</a:t>
            </a:r>
            <a:r>
              <a:rPr lang="en-IN" spc="-80" dirty="0"/>
              <a:t> </a:t>
            </a:r>
            <a:r>
              <a:rPr lang="en-IN" spc="-30" dirty="0"/>
              <a:t>System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marR="508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en-US" sz="3000" spc="-20" dirty="0">
                <a:solidFill>
                  <a:srgbClr val="FFC000"/>
                </a:solidFill>
                <a:latin typeface="Calibri"/>
                <a:cs typeface="Calibri"/>
              </a:rPr>
              <a:t>Any</a:t>
            </a:r>
            <a:r>
              <a:rPr lang="en-US" sz="3000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FFC000"/>
                </a:solidFill>
                <a:latin typeface="Calibri"/>
                <a:cs typeface="Calibri"/>
              </a:rPr>
              <a:t>digital</a:t>
            </a:r>
            <a:r>
              <a:rPr lang="en-US" sz="30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FFC000"/>
                </a:solidFill>
                <a:latin typeface="Calibri"/>
                <a:cs typeface="Calibri"/>
              </a:rPr>
              <a:t>computer</a:t>
            </a:r>
            <a:r>
              <a:rPr lang="en-US" sz="3000" spc="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spc="-15" dirty="0">
                <a:solidFill>
                  <a:srgbClr val="FFC000"/>
                </a:solidFill>
                <a:latin typeface="Calibri"/>
                <a:cs typeface="Calibri"/>
              </a:rPr>
              <a:t>performs</a:t>
            </a:r>
            <a:r>
              <a:rPr lang="en-US" sz="3000" spc="-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FFC000"/>
                </a:solidFill>
                <a:latin typeface="Calibri"/>
                <a:cs typeface="Calibri"/>
              </a:rPr>
              <a:t>five</a:t>
            </a:r>
            <a:r>
              <a:rPr lang="en-US" sz="3000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FFC000"/>
                </a:solidFill>
                <a:latin typeface="Calibri"/>
                <a:cs typeface="Calibri"/>
              </a:rPr>
              <a:t>functions</a:t>
            </a:r>
            <a:r>
              <a:rPr lang="en-US" sz="3000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FFC000"/>
                </a:solidFill>
                <a:latin typeface="Calibri"/>
                <a:cs typeface="Calibri"/>
              </a:rPr>
              <a:t>in </a:t>
            </a:r>
            <a:r>
              <a:rPr lang="en-US" sz="3000" spc="-15" dirty="0">
                <a:solidFill>
                  <a:srgbClr val="FFC000"/>
                </a:solidFill>
                <a:latin typeface="Calibri"/>
                <a:cs typeface="Calibri"/>
              </a:rPr>
              <a:t>gross </a:t>
            </a:r>
            <a:r>
              <a:rPr lang="en-US" sz="3000" spc="-6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FFC000"/>
                </a:solidFill>
                <a:latin typeface="Calibri"/>
                <a:cs typeface="Calibri"/>
              </a:rPr>
              <a:t>term.</a:t>
            </a:r>
            <a:endParaRPr lang="en-US" sz="3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endParaRPr lang="en-US" sz="3000" spc="-80" dirty="0">
              <a:solidFill>
                <a:srgbClr val="3399FF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lang="en-US" sz="3000" spc="-80" dirty="0">
                <a:solidFill>
                  <a:srgbClr val="3399FF"/>
                </a:solidFill>
                <a:latin typeface="Calibri"/>
                <a:cs typeface="Calibri"/>
              </a:rPr>
              <a:t>Take</a:t>
            </a:r>
            <a:r>
              <a:rPr lang="en-US" sz="3000" spc="-20" dirty="0">
                <a:solidFill>
                  <a:srgbClr val="3399FF"/>
                </a:solidFill>
                <a:latin typeface="Calibri"/>
                <a:cs typeface="Calibri"/>
              </a:rPr>
              <a:t> data </a:t>
            </a:r>
            <a:r>
              <a:rPr lang="en-US" sz="3000" dirty="0">
                <a:solidFill>
                  <a:srgbClr val="3399FF"/>
                </a:solidFill>
                <a:latin typeface="Calibri"/>
                <a:cs typeface="Calibri"/>
              </a:rPr>
              <a:t>as</a:t>
            </a:r>
            <a:r>
              <a:rPr lang="en-US" sz="3000" spc="-15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3399FF"/>
                </a:solidFill>
                <a:latin typeface="Calibri"/>
                <a:cs typeface="Calibri"/>
              </a:rPr>
              <a:t>input</a:t>
            </a:r>
            <a:endParaRPr lang="en-US" sz="3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lang="en-US" sz="3000" spc="-15" dirty="0">
                <a:solidFill>
                  <a:srgbClr val="3399FF"/>
                </a:solidFill>
                <a:latin typeface="Calibri"/>
                <a:cs typeface="Calibri"/>
              </a:rPr>
              <a:t>Stores</a:t>
            </a:r>
            <a:r>
              <a:rPr lang="en-US" sz="3000" spc="-10" dirty="0">
                <a:solidFill>
                  <a:srgbClr val="3399FF"/>
                </a:solidFill>
                <a:latin typeface="Calibri"/>
                <a:cs typeface="Calibri"/>
              </a:rPr>
              <a:t> data/instructions</a:t>
            </a:r>
            <a:endParaRPr lang="en-US" sz="3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lang="en-US" sz="3000" spc="-10" dirty="0">
                <a:solidFill>
                  <a:srgbClr val="3399FF"/>
                </a:solidFill>
                <a:latin typeface="Calibri"/>
                <a:cs typeface="Calibri"/>
              </a:rPr>
              <a:t>Process </a:t>
            </a:r>
            <a:r>
              <a:rPr lang="en-US" sz="3000" dirty="0">
                <a:solidFill>
                  <a:srgbClr val="3399FF"/>
                </a:solidFill>
                <a:latin typeface="Calibri"/>
                <a:cs typeface="Calibri"/>
              </a:rPr>
              <a:t>those</a:t>
            </a:r>
            <a:r>
              <a:rPr lang="en-US" sz="3000" spc="-15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3399FF"/>
                </a:solidFill>
                <a:latin typeface="Calibri"/>
                <a:cs typeface="Calibri"/>
              </a:rPr>
              <a:t>stored</a:t>
            </a:r>
            <a:r>
              <a:rPr lang="en-US" sz="3000" spc="-15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3399FF"/>
                </a:solidFill>
                <a:latin typeface="Calibri"/>
                <a:cs typeface="Calibri"/>
              </a:rPr>
              <a:t>data</a:t>
            </a:r>
            <a:endParaRPr lang="en-US" sz="3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lang="en-US" sz="3000" spc="-15" dirty="0">
                <a:solidFill>
                  <a:srgbClr val="3399FF"/>
                </a:solidFill>
                <a:latin typeface="Calibri"/>
                <a:cs typeface="Calibri"/>
              </a:rPr>
              <a:t>Generate</a:t>
            </a:r>
            <a:r>
              <a:rPr lang="en-US" sz="3000" spc="-50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3399FF"/>
                </a:solidFill>
                <a:latin typeface="Calibri"/>
                <a:cs typeface="Calibri"/>
              </a:rPr>
              <a:t>the</a:t>
            </a:r>
            <a:r>
              <a:rPr lang="en-US" sz="3000" spc="-30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3399FF"/>
                </a:solidFill>
                <a:latin typeface="Calibri"/>
                <a:cs typeface="Calibri"/>
              </a:rPr>
              <a:t>output</a:t>
            </a:r>
            <a:endParaRPr lang="en-US" sz="3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lang="en-US" sz="3000" spc="-15" dirty="0">
                <a:solidFill>
                  <a:srgbClr val="3399FF"/>
                </a:solidFill>
                <a:latin typeface="Calibri"/>
                <a:cs typeface="Calibri"/>
              </a:rPr>
              <a:t>Control</a:t>
            </a:r>
            <a:r>
              <a:rPr lang="en-US" sz="3000" spc="-20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3399FF"/>
                </a:solidFill>
                <a:latin typeface="Calibri"/>
                <a:cs typeface="Calibri"/>
              </a:rPr>
              <a:t>all</a:t>
            </a:r>
            <a:r>
              <a:rPr lang="en-US" sz="3000" spc="-35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3399FF"/>
                </a:solidFill>
                <a:latin typeface="Calibri"/>
                <a:cs typeface="Calibri"/>
              </a:rPr>
              <a:t>above</a:t>
            </a:r>
            <a:r>
              <a:rPr lang="en-US" sz="3000" spc="-25" dirty="0">
                <a:solidFill>
                  <a:srgbClr val="3399FF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3399FF"/>
                </a:solidFill>
                <a:latin typeface="Calibri"/>
                <a:cs typeface="Calibri"/>
              </a:rPr>
              <a:t>steps</a:t>
            </a:r>
            <a:endParaRPr lang="en-US" sz="3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070315"/>
            <a:ext cx="46482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Computer</a:t>
            </a:r>
            <a:r>
              <a:rPr lang="en-IN" spc="-80" dirty="0"/>
              <a:t> </a:t>
            </a:r>
            <a:r>
              <a:rPr lang="en-IN" spc="-30" dirty="0"/>
              <a:t>System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en-US" sz="3000" spc="-5" dirty="0">
                <a:solidFill>
                  <a:srgbClr val="FFC000"/>
                </a:solidFill>
                <a:latin typeface="Calibri"/>
                <a:cs typeface="Calibri"/>
              </a:rPr>
              <a:t>Computing</a:t>
            </a:r>
            <a:endParaRPr lang="en-US" sz="3000" dirty="0">
              <a:latin typeface="Calibri"/>
              <a:cs typeface="Calibri"/>
            </a:endParaRPr>
          </a:p>
          <a:p>
            <a:pPr marL="0" marR="5080" indent="0">
              <a:lnSpc>
                <a:spcPct val="100000"/>
              </a:lnSpc>
              <a:buNone/>
            </a:pPr>
            <a:endParaRPr lang="en-US" sz="3000" spc="-5" dirty="0">
              <a:solidFill>
                <a:srgbClr val="00AFEF"/>
              </a:solidFill>
              <a:latin typeface="Calibri"/>
              <a:cs typeface="Calibri"/>
            </a:endParaRPr>
          </a:p>
          <a:p>
            <a:pPr marL="0" marR="5080" indent="0">
              <a:lnSpc>
                <a:spcPct val="100000"/>
              </a:lnSpc>
              <a:buNone/>
            </a:pPr>
            <a:r>
              <a:rPr lang="en-US" sz="3000" spc="-5" dirty="0">
                <a:solidFill>
                  <a:srgbClr val="00AFEF"/>
                </a:solidFill>
                <a:latin typeface="Calibri"/>
                <a:cs typeface="Calibri"/>
              </a:rPr>
              <a:t>The use of</a:t>
            </a:r>
            <a:r>
              <a:rPr lang="en-US" sz="30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lang="en-US" sz="3000" spc="-15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US" sz="30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00AFEF"/>
                </a:solidFill>
                <a:latin typeface="Calibri"/>
                <a:cs typeface="Calibri"/>
              </a:rPr>
              <a:t>to</a:t>
            </a:r>
            <a:r>
              <a:rPr lang="en-US" sz="30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00AFEF"/>
                </a:solidFill>
                <a:latin typeface="Calibri"/>
                <a:cs typeface="Calibri"/>
              </a:rPr>
              <a:t>process</a:t>
            </a:r>
            <a:r>
              <a:rPr lang="en-US" sz="3000" spc="-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00AFEF"/>
                </a:solidFill>
                <a:latin typeface="Calibri"/>
                <a:cs typeface="Calibri"/>
              </a:rPr>
              <a:t>data</a:t>
            </a:r>
            <a:r>
              <a:rPr lang="en-US" sz="30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US" sz="30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15" dirty="0">
                <a:solidFill>
                  <a:srgbClr val="00AFEF"/>
                </a:solidFill>
                <a:latin typeface="Calibri"/>
                <a:cs typeface="Calibri"/>
              </a:rPr>
              <a:t>perform </a:t>
            </a:r>
            <a:r>
              <a:rPr lang="en-US" sz="3000" spc="-62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AFEF"/>
                </a:solidFill>
                <a:latin typeface="Calibri"/>
                <a:cs typeface="Calibri"/>
              </a:rPr>
              <a:t>calculations</a:t>
            </a:r>
            <a:r>
              <a:rPr lang="en-US" sz="30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AFEF"/>
                </a:solidFill>
                <a:latin typeface="Calibri"/>
                <a:cs typeface="Calibri"/>
              </a:rPr>
              <a:t>or the</a:t>
            </a:r>
            <a:r>
              <a:rPr lang="en-US" sz="30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00AFEF"/>
                </a:solidFill>
                <a:latin typeface="Calibri"/>
                <a:cs typeface="Calibri"/>
              </a:rPr>
              <a:t>act </a:t>
            </a:r>
            <a:r>
              <a:rPr lang="en-US" sz="3000" spc="-5" dirty="0">
                <a:solidFill>
                  <a:srgbClr val="00AFEF"/>
                </a:solidFill>
                <a:latin typeface="Calibri"/>
                <a:cs typeface="Calibri"/>
              </a:rPr>
              <a:t>of </a:t>
            </a:r>
            <a:r>
              <a:rPr lang="en-US" sz="3000" spc="-10" dirty="0">
                <a:solidFill>
                  <a:srgbClr val="00AFEF"/>
                </a:solidFill>
                <a:latin typeface="Calibri"/>
                <a:cs typeface="Calibri"/>
              </a:rPr>
              <a:t>calculating</a:t>
            </a:r>
            <a:r>
              <a:rPr lang="en-US" sz="30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5" dirty="0">
                <a:solidFill>
                  <a:srgbClr val="00AFEF"/>
                </a:solidFill>
                <a:latin typeface="Calibri"/>
                <a:cs typeface="Calibri"/>
              </a:rPr>
              <a:t>or</a:t>
            </a:r>
            <a:r>
              <a:rPr lang="en-US" sz="30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20" dirty="0">
                <a:solidFill>
                  <a:srgbClr val="00AFEF"/>
                </a:solidFill>
                <a:latin typeface="Calibri"/>
                <a:cs typeface="Calibri"/>
              </a:rPr>
              <a:t>reckoning </a:t>
            </a:r>
            <a:r>
              <a:rPr lang="en-US" sz="30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10" dirty="0">
                <a:solidFill>
                  <a:srgbClr val="00AFEF"/>
                </a:solidFill>
                <a:latin typeface="Calibri"/>
                <a:cs typeface="Calibri"/>
              </a:rPr>
              <a:t>through</a:t>
            </a:r>
            <a:r>
              <a:rPr lang="en-US" sz="3000" spc="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spc="-15" dirty="0">
                <a:solidFill>
                  <a:srgbClr val="00AFEF"/>
                </a:solidFill>
                <a:latin typeface="Calibri"/>
                <a:cs typeface="Calibri"/>
              </a:rPr>
              <a:t>computer</a:t>
            </a:r>
            <a:r>
              <a:rPr lang="en-US" sz="3000" dirty="0">
                <a:solidFill>
                  <a:srgbClr val="00AFEF"/>
                </a:solidFill>
                <a:latin typeface="Calibri"/>
                <a:cs typeface="Calibri"/>
              </a:rPr>
              <a:t> is </a:t>
            </a:r>
            <a:r>
              <a:rPr lang="en-US" sz="3000" spc="-5" dirty="0">
                <a:solidFill>
                  <a:srgbClr val="00AFEF"/>
                </a:solidFill>
                <a:latin typeface="Calibri"/>
                <a:cs typeface="Calibri"/>
              </a:rPr>
              <a:t>known</a:t>
            </a:r>
            <a:r>
              <a:rPr lang="en-US" sz="3000"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en-US" sz="3000" dirty="0">
                <a:solidFill>
                  <a:srgbClr val="00AFEF"/>
                </a:solidFill>
                <a:latin typeface="Calibri"/>
                <a:cs typeface="Calibri"/>
              </a:rPr>
              <a:t>as </a:t>
            </a:r>
            <a:r>
              <a:rPr lang="en-US" sz="3000" spc="-10" dirty="0">
                <a:solidFill>
                  <a:srgbClr val="00AFEF"/>
                </a:solidFill>
                <a:latin typeface="Calibri"/>
                <a:cs typeface="Calibri"/>
              </a:rPr>
              <a:t>computing.</a:t>
            </a:r>
            <a:endParaRPr 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45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Computer</a:t>
            </a:r>
            <a:r>
              <a:rPr lang="en-IN" spc="-80" dirty="0"/>
              <a:t> </a:t>
            </a:r>
            <a:r>
              <a:rPr lang="en-IN" spc="-30" dirty="0"/>
              <a:t>System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8070" y="1644580"/>
            <a:ext cx="13653730" cy="628022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en-US" sz="3000" spc="-5" dirty="0">
                <a:solidFill>
                  <a:srgbClr val="FFC000"/>
                </a:solidFill>
                <a:latin typeface="+mj-lt"/>
                <a:cs typeface="Calibri"/>
              </a:rPr>
              <a:t>Generations of a computer</a:t>
            </a:r>
            <a:endParaRPr lang="en-US" altLang="ja-JP" sz="3000" dirty="0">
              <a:latin typeface="+mj-lt"/>
            </a:endParaRPr>
          </a:p>
          <a:p>
            <a:r>
              <a:rPr lang="en-US" altLang="ja-JP" sz="3000" dirty="0">
                <a:latin typeface="+mj-lt"/>
              </a:rPr>
              <a:t>The evolution of computer technology is often divided into five generations.</a:t>
            </a:r>
          </a:p>
          <a:p>
            <a:pPr marL="0" marR="5080" indent="0">
              <a:lnSpc>
                <a:spcPct val="100000"/>
              </a:lnSpc>
              <a:buNone/>
            </a:pPr>
            <a:endParaRPr lang="en-US" sz="3000" spc="-5" dirty="0">
              <a:solidFill>
                <a:srgbClr val="00AFEF"/>
              </a:solidFill>
              <a:latin typeface="+mj-lt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69" y="2895600"/>
            <a:ext cx="1146753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12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97038" y="421244"/>
            <a:ext cx="7454312" cy="529111"/>
          </a:xfrm>
        </p:spPr>
        <p:txBody>
          <a:bodyPr/>
          <a:lstStyle/>
          <a:p>
            <a:r>
              <a:rPr lang="en-IN" spc="-10" dirty="0"/>
              <a:t>Types of computer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4911"/>
            <a:ext cx="12268200" cy="632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0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Types of computer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28600" y="1644580"/>
            <a:ext cx="14173200" cy="628022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en-IN" sz="2800" dirty="0">
                <a:latin typeface="+mj-lt"/>
              </a:rPr>
              <a:t>PC (Personal Computer) </a:t>
            </a:r>
          </a:p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endParaRPr lang="en-IN" sz="2800" dirty="0">
              <a:latin typeface="+mj-lt"/>
              <a:cs typeface="Calibri"/>
            </a:endParaRP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A PC can be defined as a small, relatively inexpensive computer designed for an individual user. </a:t>
            </a: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PCs are based on the microprocessor technology that enables manufacturers to put an entire CPU on one chip. </a:t>
            </a: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Businesses use personal computers for word processing, accounting, desktop publishing, and for running spreadsheet and database management applications. </a:t>
            </a: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At home, the most popular use for personal computers is playing games and surfing the Internet</a:t>
            </a:r>
            <a:r>
              <a:rPr lang="en-US" sz="2600" dirty="0">
                <a:latin typeface="+mj-lt"/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0" y="216996"/>
            <a:ext cx="32385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2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8070" y="685800"/>
            <a:ext cx="7454312" cy="529111"/>
          </a:xfrm>
        </p:spPr>
        <p:txBody>
          <a:bodyPr/>
          <a:lstStyle/>
          <a:p>
            <a:r>
              <a:rPr lang="en-IN" spc="-10" dirty="0"/>
              <a:t>Types of computer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04800" y="1447800"/>
            <a:ext cx="14097000" cy="628022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endParaRPr lang="en-IN" sz="2600" dirty="0">
              <a:latin typeface="+mj-lt"/>
              <a:cs typeface="Calibri"/>
            </a:endParaRP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Workstation is a computer used for engineering applications (CAD/CAM), desktop publishing, software development, and other such types of applications which require a moderate amount of computing power and relatively high quality graphics capabilities. </a:t>
            </a: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Workstations generally come with a large, high-resolution graphics screen, large amount of RAM, inbuilt network support, and a graphical user interface. Most workstations also have mass storage device such as a disk drive.</a:t>
            </a:r>
          </a:p>
          <a:p>
            <a:pPr algn="just">
              <a:spcBef>
                <a:spcPts val="105"/>
              </a:spcBef>
            </a:pPr>
            <a:r>
              <a:rPr lang="en-US" sz="3200" dirty="0">
                <a:latin typeface="+mj-lt"/>
              </a:rPr>
              <a:t>Common operating systems for workstations are UNIX and Windows NT. Like PC, workstations are also single-user computers like PC but are typically linked together to form a local-area network, although they can also be used as stand-alone systems. </a:t>
            </a:r>
            <a:endParaRPr lang="en-US" sz="3200" dirty="0">
              <a:latin typeface="+mj-lt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143349"/>
            <a:ext cx="3552825" cy="17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09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with Water Mar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genda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 Divid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p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DA77768F6B6744971E004DA7980AB9" ma:contentTypeVersion="5" ma:contentTypeDescription="Create a new document." ma:contentTypeScope="" ma:versionID="352bd1de50a79ef23ad52c06204716f7">
  <xsd:schema xmlns:xsd="http://www.w3.org/2001/XMLSchema" xmlns:xs="http://www.w3.org/2001/XMLSchema" xmlns:p="http://schemas.microsoft.com/office/2006/metadata/properties" xmlns:ns2="6b4779c4-e17d-4f22-bdd6-6f9e9328ad3b" targetNamespace="http://schemas.microsoft.com/office/2006/metadata/properties" ma:root="true" ma:fieldsID="174f39ea8cccbe9b2357ace354ac1abd" ns2:_="">
    <xsd:import namespace="6b4779c4-e17d-4f22-bdd6-6f9e9328ad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4779c4-e17d-4f22-bdd6-6f9e9328ad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FF760A-51AF-471C-BA43-41C9D5318F4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97D9E89-1202-4405-BDF9-66DFE7E4E6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4779c4-e17d-4f22-bdd6-6f9e9328ad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8B5887-492D-4306-8472-5544561B4F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with Water Mark</Template>
  <TotalTime>3698</TotalTime>
  <Words>1661</Words>
  <Application>Microsoft Office PowerPoint</Application>
  <PresentationFormat>Custom</PresentationFormat>
  <Paragraphs>157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MT</vt:lpstr>
      <vt:lpstr>Calibri</vt:lpstr>
      <vt:lpstr>Nobel-Book</vt:lpstr>
      <vt:lpstr>Roboto Medium</vt:lpstr>
      <vt:lpstr>Times</vt:lpstr>
      <vt:lpstr>Template with Water Mark</vt:lpstr>
      <vt:lpstr>Agenda Slides</vt:lpstr>
      <vt:lpstr>Slide Divider</vt:lpstr>
      <vt:lpstr>Copy Slides</vt:lpstr>
      <vt:lpstr>Thank You</vt:lpstr>
      <vt:lpstr>Lecture 1.1 Introduction to computer components</vt:lpstr>
      <vt:lpstr>Computer System</vt:lpstr>
      <vt:lpstr>Computer System</vt:lpstr>
      <vt:lpstr>Computer System</vt:lpstr>
      <vt:lpstr>Computer System</vt:lpstr>
      <vt:lpstr>Computer System</vt:lpstr>
      <vt:lpstr>Types of computer</vt:lpstr>
      <vt:lpstr>Types of computer</vt:lpstr>
      <vt:lpstr>Types of computer</vt:lpstr>
      <vt:lpstr>Types of computer</vt:lpstr>
      <vt:lpstr>Types of computer</vt:lpstr>
      <vt:lpstr>Types of computer</vt:lpstr>
      <vt:lpstr>Components of computer</vt:lpstr>
      <vt:lpstr>Components of computer</vt:lpstr>
      <vt:lpstr>Components of computer</vt:lpstr>
      <vt:lpstr>Components of computer</vt:lpstr>
      <vt:lpstr>Components of computer</vt:lpstr>
      <vt:lpstr>Input devices</vt:lpstr>
      <vt:lpstr>output devices</vt:lpstr>
      <vt:lpstr>Both input and output devices</vt:lpstr>
      <vt:lpstr>DISCUSSION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Bhavya K R</cp:lastModifiedBy>
  <cp:revision>365</cp:revision>
  <dcterms:created xsi:type="dcterms:W3CDTF">2020-06-11T05:44:30Z</dcterms:created>
  <dcterms:modified xsi:type="dcterms:W3CDTF">2021-12-27T04:00:04Z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0x010100A5DA77768F6B6744971E004DA7980AB9</vt:lpwstr>
  </property>
</Properties>
</file>